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2"/>
  </p:sldMasterIdLst>
  <p:notesMasterIdLst>
    <p:notesMasterId r:id="rId21"/>
  </p:notesMasterIdLst>
  <p:sldIdLst>
    <p:sldId id="258"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66" r:id="rId18"/>
    <p:sldId id="276" r:id="rId19"/>
    <p:sldId id="27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58" d="100"/>
          <a:sy n="58" d="100"/>
        </p:scale>
        <p:origin x="1236" y="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296D0-AE4E-4F6B-9BA9-45C00C167546}" type="datetimeFigureOut">
              <a:rPr lang="en-US" smtClean="0"/>
              <a:t>8/9/2018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B5B1E-1C10-4B0B-A211-500D74E64DB5}" type="slidenum">
              <a:rPr lang="en-US" smtClean="0"/>
              <a:t>‹#›</a:t>
            </a:fld>
            <a:endParaRPr lang="en-US"/>
          </a:p>
        </p:txBody>
      </p:sp>
    </p:spTree>
    <p:extLst>
      <p:ext uri="{BB962C8B-B14F-4D97-AF65-F5344CB8AC3E}">
        <p14:creationId xmlns:p14="http://schemas.microsoft.com/office/powerpoint/2010/main" val="352313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Henderson County United Way is proud to support these 16 organization who provide care and support to our community.  These agencies keep your dollars local.  99 cents of every dollar support people in your community.  </a:t>
            </a:r>
          </a:p>
          <a:p>
            <a:r>
              <a:rPr lang="en-US" sz="1200" i="1" kern="1200" dirty="0">
                <a:solidFill>
                  <a:schemeClr val="tx1"/>
                </a:solidFill>
                <a:effectLst/>
                <a:latin typeface="+mn-lt"/>
                <a:ea typeface="+mn-ea"/>
                <a:cs typeface="+mn-cs"/>
              </a:rPr>
              <a:t>“A fair share is all any of us are asked to give…and when we do, it works for all of us…the UNITED WAY.”</a:t>
            </a:r>
            <a:endParaRPr lang="en-US" sz="1200" kern="1200" dirty="0">
              <a:solidFill>
                <a:schemeClr val="tx1"/>
              </a:solidFill>
              <a:effectLst/>
              <a:latin typeface="+mn-lt"/>
              <a:ea typeface="+mn-ea"/>
              <a:cs typeface="+mn-cs"/>
            </a:endParaRPr>
          </a:p>
          <a:p>
            <a:r>
              <a:rPr lang="en-US" sz="1200" b="1" kern="1200" dirty="0">
                <a:solidFill>
                  <a:schemeClr val="tx1"/>
                </a:solidFill>
                <a:effectLst>
                  <a:outerShdw blurRad="38100" dist="22860" dir="5400000" algn="tl">
                    <a:srgbClr val="000000">
                      <a:alpha val="30000"/>
                    </a:srgbClr>
                  </a:outerShdw>
                </a:effectLst>
                <a:latin typeface="+mn-lt"/>
                <a:ea typeface="+mn-ea"/>
                <a:cs typeface="+mn-cs"/>
              </a:rPr>
              <a:t>WEBSITE: www.unitedwayhc.org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2</a:t>
            </a:fld>
            <a:endParaRPr lang="en-US" dirty="0"/>
          </a:p>
        </p:txBody>
      </p:sp>
    </p:spTree>
    <p:extLst>
      <p:ext uri="{BB962C8B-B14F-4D97-AF65-F5344CB8AC3E}">
        <p14:creationId xmlns:p14="http://schemas.microsoft.com/office/powerpoint/2010/main" val="168365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AMERICAN RED CROSS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Locally, the American Red Cross deals with communication to military families, and teaching standard First Aid and Adult CPR. They also help fire victims by providing immediate shelter, food and clothing. All money sent to the local chapter is used here in Henderson County.</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11</a:t>
            </a:fld>
            <a:endParaRPr lang="en-US" dirty="0"/>
          </a:p>
        </p:txBody>
      </p:sp>
    </p:spTree>
    <p:extLst>
      <p:ext uri="{BB962C8B-B14F-4D97-AF65-F5344CB8AC3E}">
        <p14:creationId xmlns:p14="http://schemas.microsoft.com/office/powerpoint/2010/main" val="20745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MEALS ON WHEELS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Meals on Wheels served nearly 755,821 meals in Henderson County last year and more than a million across East Texas. With retired senior moving into the area, we plan to serve even more this year. We serve disabled and home-bound seniors in Athens, Chandler, Malakoff, Tool, Cedar Creek Lake and every other community in your county. Henderson County United Way funding will provide meals to those seniors who can’t afford to pay for food. Without this funding, many seniors would go hungry or be placed in a nursing home. This funding makes a vital difference to our program and to disabled, home-bound seniors across Henderson County.</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12</a:t>
            </a:fld>
            <a:endParaRPr lang="en-US" dirty="0"/>
          </a:p>
        </p:txBody>
      </p:sp>
    </p:spTree>
    <p:extLst>
      <p:ext uri="{BB962C8B-B14F-4D97-AF65-F5344CB8AC3E}">
        <p14:creationId xmlns:p14="http://schemas.microsoft.com/office/powerpoint/2010/main" val="169155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EAST TEXAS CRISIS CENTER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$6,000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East Texas Crisis Center Outreach office in Henderson County was opened in 1993. East Texas Crisis Center provides services to victims of Domestic Violence, Sexual Assault &amp; other victims of crime. ETCC services include crisis intervention, shelter, counseling, legal advocacy, support groups, financial assistance, a women’s economic program and collaboration with community resources for victim assistance. Hotline service 24 hours a day and hospital on-call 7 days a week for abused and sexual assault victims.</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13</a:t>
            </a:fld>
            <a:endParaRPr lang="en-US" dirty="0"/>
          </a:p>
        </p:txBody>
      </p:sp>
    </p:spTree>
    <p:extLst>
      <p:ext uri="{BB962C8B-B14F-4D97-AF65-F5344CB8AC3E}">
        <p14:creationId xmlns:p14="http://schemas.microsoft.com/office/powerpoint/2010/main" val="333816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DISCIPLES CLINIC OF ATHENS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$5,000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Disciples Clinic of Athens is a faith based clinic staffed by medical, dental and clerical volunteers providing high quality, low cost health and dental services for persons between the age of 19 and 64 who work at least 20 hours a week and whose income is less than the poverty level.</a:t>
            </a:r>
          </a:p>
        </p:txBody>
      </p:sp>
      <p:sp>
        <p:nvSpPr>
          <p:cNvPr id="4" name="Slide Number Placeholder 3"/>
          <p:cNvSpPr>
            <a:spLocks noGrp="1"/>
          </p:cNvSpPr>
          <p:nvPr>
            <p:ph type="sldNum" sz="quarter" idx="10"/>
          </p:nvPr>
        </p:nvSpPr>
        <p:spPr/>
        <p:txBody>
          <a:bodyPr/>
          <a:lstStyle/>
          <a:p>
            <a:fld id="{3F8E53BB-F993-49A1-9E37-CA3E5BE0709B}" type="slidenum">
              <a:rPr lang="en-US" smtClean="0"/>
              <a:t>14</a:t>
            </a:fld>
            <a:endParaRPr lang="en-US" dirty="0"/>
          </a:p>
        </p:txBody>
      </p:sp>
    </p:spTree>
    <p:extLst>
      <p:ext uri="{BB962C8B-B14F-4D97-AF65-F5344CB8AC3E}">
        <p14:creationId xmlns:p14="http://schemas.microsoft.com/office/powerpoint/2010/main" val="4079962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FAMILY PEACE PROJECT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$5,000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Since 1996, the Family Peace Project, a 501(e)3 non-profit organization, has been working to protect, educate, assist, care and empower victims of Domestic Violence and Sexual Assault in Henderson County, Texas. Protection is provided with the temporary shelter and security, away from the violence in their home Assistance to victims is accomplished through a collaborative effort with other agencies, organizations, churches, and the medical community to help the victims and their children break the cycle. The Family Peace Project endeavors to empower victims and their families by providing the tools to take care of their physical and spiritual needs to live a peaceful life.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15</a:t>
            </a:fld>
            <a:endParaRPr lang="en-US" dirty="0"/>
          </a:p>
        </p:txBody>
      </p:sp>
    </p:spTree>
    <p:extLst>
      <p:ext uri="{BB962C8B-B14F-4D97-AF65-F5344CB8AC3E}">
        <p14:creationId xmlns:p14="http://schemas.microsoft.com/office/powerpoint/2010/main" val="374946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HENDERSON COUNTY 4-H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$10,000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Henderson County 4-H programs prepare youth to meet the challenges of childhood, adolescence and adult, through a coordinated long-term, progressive series of educational experiences that enhance life skills and develop social, emotional, physical and cognitive competencies.</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16</a:t>
            </a:fld>
            <a:endParaRPr lang="en-US" dirty="0"/>
          </a:p>
        </p:txBody>
      </p:sp>
    </p:spTree>
    <p:extLst>
      <p:ext uri="{BB962C8B-B14F-4D97-AF65-F5344CB8AC3E}">
        <p14:creationId xmlns:p14="http://schemas.microsoft.com/office/powerpoint/2010/main" val="89414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b="1" dirty="0"/>
              <a:t>CEDAR CREEK LIBRARY</a:t>
            </a:r>
            <a:endParaRPr lang="en-US" dirty="0"/>
          </a:p>
          <a:p>
            <a:r>
              <a:rPr lang="en-US" b="1" dirty="0"/>
              <a:t>$2,500</a:t>
            </a:r>
            <a:endParaRPr lang="en-US" dirty="0"/>
          </a:p>
          <a:p>
            <a:r>
              <a:rPr lang="en-US" dirty="0"/>
              <a:t>Cedar Creek Library is a resource center that provides library materials and services, promotes and assists in educational development and encourages reading. Provides programs and activities that cater to the needs of all citizens.</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17</a:t>
            </a:fld>
            <a:endParaRPr lang="en-US" dirty="0"/>
          </a:p>
        </p:txBody>
      </p:sp>
    </p:spTree>
    <p:extLst>
      <p:ext uri="{BB962C8B-B14F-4D97-AF65-F5344CB8AC3E}">
        <p14:creationId xmlns:p14="http://schemas.microsoft.com/office/powerpoint/2010/main" val="272898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spin off of United Way itself, the United Way Helpline provides information and referral services to assist individuals in locating resources to match their needs. The United Way Helpline provides that constant thread by coordinating services throughout the county and reduces duplication of services. The HELP Line meets quarterly with other area non-profits to share information and resources; a Facebook page is also available for other community organizations to keep in touch, share ideas and post goings on in our community.</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3</a:t>
            </a:fld>
            <a:endParaRPr lang="en-US" dirty="0"/>
          </a:p>
        </p:txBody>
      </p:sp>
    </p:spTree>
    <p:extLst>
      <p:ext uri="{BB962C8B-B14F-4D97-AF65-F5344CB8AC3E}">
        <p14:creationId xmlns:p14="http://schemas.microsoft.com/office/powerpoint/2010/main" val="135710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umbrella program of the Henderson County HELP Center, The Henderson County Children’s Advocacy Center serves victims of abuse and neglect throughout the county. It is designed to reduce the trauma by reducing the time needed to process their cases through the court system. Coordinated law enforcement, Child Protective Services investigations and interviews are arranged in a neutral, child friendly setting. Additionally, counseling, medical services, mental health services and community referrals are provided, as well as child abuse prevention activities.</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4</a:t>
            </a:fld>
            <a:endParaRPr lang="en-US" dirty="0"/>
          </a:p>
        </p:txBody>
      </p:sp>
    </p:spTree>
    <p:extLst>
      <p:ext uri="{BB962C8B-B14F-4D97-AF65-F5344CB8AC3E}">
        <p14:creationId xmlns:p14="http://schemas.microsoft.com/office/powerpoint/2010/main" val="2199613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East Texas Council on Alcoholism and Drug Abuse (ETCADA) provides assistance for Henderson County residents who are seeking treatment for drug/alcohol/tobacco abuse addiction and referral to treatment. ETCADA maintains a crisis hotline which links individuals to a licensed counselor 24 hours per day/7 days per week. The ETCADA Prevention Resource Center serves as a regional clearing house for substance abuse literature, videos and speakers. Certified Prevention Specialist provide classroom training for schools, speakers and education for civic and community events.</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5</a:t>
            </a:fld>
            <a:endParaRPr lang="en-US" dirty="0"/>
          </a:p>
        </p:txBody>
      </p:sp>
    </p:spTree>
    <p:extLst>
      <p:ext uri="{BB962C8B-B14F-4D97-AF65-F5344CB8AC3E}">
        <p14:creationId xmlns:p14="http://schemas.microsoft.com/office/powerpoint/2010/main" val="55298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EAST TEXAS ARBORETUM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$5,000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East Texas Arboretum is 104 acres of nature preserved land, just inside the city limits of Athens. A unique blend of horticulture and history, the grounds offer over 2 miles of nature trails, formal gardens, a museum, a working windmill pond area and a one room red school house. The Arboretum offers field trips to schools in Henderson County. These outdoor class rooms teach about the workings of nature in a setting far different than any class room. The Arboretum is also the home of the Henderson County Veterans Memorial wall.  This outstanding memorial honors all the veterans from Henderson County who have served their country dating from the Civil War to present day. Currently there are over 9,500 names engraved on the walls. The East Texas Arboretum is a 501-3(c) non-profit organization.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6</a:t>
            </a:fld>
            <a:endParaRPr lang="en-US" dirty="0"/>
          </a:p>
        </p:txBody>
      </p:sp>
    </p:spTree>
    <p:extLst>
      <p:ext uri="{BB962C8B-B14F-4D97-AF65-F5344CB8AC3E}">
        <p14:creationId xmlns:p14="http://schemas.microsoft.com/office/powerpoint/2010/main" val="2539060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LABOR OF LOVE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Labor of Love’s efforts benefit the entire county, as needs are discovered. They assist not only in Athens, but also Brownsboro, Murchison, Tool, Bethel, </a:t>
            </a:r>
            <a:r>
              <a:rPr lang="en-US" sz="1200" kern="1200" dirty="0" err="1">
                <a:solidFill>
                  <a:schemeClr val="tx1"/>
                </a:solidFill>
                <a:effectLst/>
                <a:latin typeface="+mn-lt"/>
                <a:ea typeface="+mn-ea"/>
                <a:cs typeface="+mn-cs"/>
              </a:rPr>
              <a:t>LaRue</a:t>
            </a:r>
            <a:r>
              <a:rPr lang="en-US" sz="1200" kern="1200" dirty="0">
                <a:solidFill>
                  <a:schemeClr val="tx1"/>
                </a:solidFill>
                <a:effectLst/>
                <a:latin typeface="+mn-lt"/>
                <a:ea typeface="+mn-ea"/>
                <a:cs typeface="+mn-cs"/>
              </a:rPr>
              <a:t>, Sand Flats and others. An all-volunteer team helps rebuild homes, completes repairs, plumbing and whatever is needed. A committee carefully selects those most in need, and the United Way dollars provide supplies that cannot be obtained from donations.</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7</a:t>
            </a:fld>
            <a:endParaRPr lang="en-US" dirty="0"/>
          </a:p>
        </p:txBody>
      </p:sp>
    </p:spTree>
    <p:extLst>
      <p:ext uri="{BB962C8B-B14F-4D97-AF65-F5344CB8AC3E}">
        <p14:creationId xmlns:p14="http://schemas.microsoft.com/office/powerpoint/2010/main" val="2751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LILA LANE OUTREACH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Lila Lane Outreach is a faith-based residential facility dedicated to helping men overcome their pasts. Services are designed to prevail over any kind of addiction, dependence and other self-defeating attitudes and behaviors. Lila Lane Outreach provides safe and secure housing with each individual having their “own space” within our dormitory setting.</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8</a:t>
            </a:fld>
            <a:endParaRPr lang="en-US" dirty="0"/>
          </a:p>
        </p:txBody>
      </p:sp>
    </p:spTree>
    <p:extLst>
      <p:ext uri="{BB962C8B-B14F-4D97-AF65-F5344CB8AC3E}">
        <p14:creationId xmlns:p14="http://schemas.microsoft.com/office/powerpoint/2010/main" val="409702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HENDERSON COUNTY BOY SCOUTS – TROUP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Boy Scouts of America Troop 11 is proudly based in Athens at Living for the Brand Cowboy Church, located on Loop 7. This troop is growing at an incredible rate, and we’re proud to host an economically and ethnically diverse group of motivated young men. In fact, while there are a number of dedicated adults who supervise a wide range of activities, Troop 11 is run by the scouts themselves. An investment in Troop 11 is an investment in the future of Athens, Henderson County and beyond - as statistics often reveal Boy Scouts are more successful in their careers and families. Through their work on merit badges, camp outs and community service projects, these young men are equipped with the tools they will need to succeed for the rest of their lives.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HENDERSON COUNTY BOY SCOUTS – TROUP 342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service the Brownsboro Independent School District to promote character development and values-based leadership training. The program consists of required training for personal, character and leadership development in all facets of life. In addition, the program provides opportunities for camping as well as other outdoor activities. There is also a requirement for community service projects.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9</a:t>
            </a:fld>
            <a:endParaRPr lang="en-US" dirty="0"/>
          </a:p>
        </p:txBody>
      </p:sp>
    </p:spTree>
    <p:extLst>
      <p:ext uri="{BB962C8B-B14F-4D97-AF65-F5344CB8AC3E}">
        <p14:creationId xmlns:p14="http://schemas.microsoft.com/office/powerpoint/2010/main" val="424739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ALZHEIMER’S COALITION OF HENDERSON COUNTY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$5,000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E53BB-F993-49A1-9E37-CA3E5BE0709B}" type="slidenum">
              <a:rPr lang="en-US" smtClean="0"/>
              <a:t>10</a:t>
            </a:fld>
            <a:endParaRPr lang="en-US" dirty="0"/>
          </a:p>
        </p:txBody>
      </p:sp>
    </p:spTree>
    <p:extLst>
      <p:ext uri="{BB962C8B-B14F-4D97-AF65-F5344CB8AC3E}">
        <p14:creationId xmlns:p14="http://schemas.microsoft.com/office/powerpoint/2010/main" val="2197357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40080" y="320040"/>
            <a:ext cx="2743200" cy="320040"/>
          </a:xfrm>
          <a:prstGeom prst="rect">
            <a:avLst/>
          </a:prstGeom>
        </p:spPr>
        <p:txBody>
          <a:bodyPr vert="horz" lIns="91440" tIns="45720" rIns="91440" bIns="45720" rtlCol="0" anchor="ctr"/>
          <a:lstStyle>
            <a:lvl1pPr>
              <a:defRPr lang="en-US"/>
            </a:lvl1pPr>
          </a:lstStyle>
          <a:p>
            <a:fld id="{165D2711-DEE5-41B3-9CED-BDD2994F8826}" type="datetimeFigureOut">
              <a:rPr lang="en-US" smtClean="0"/>
              <a:t>8/9/2018</a:t>
            </a:fld>
            <a:endParaRPr lang="en-US"/>
          </a:p>
        </p:txBody>
      </p:sp>
      <p:sp>
        <p:nvSpPr>
          <p:cNvPr id="5" name="Footer Placeholder 4"/>
          <p:cNvSpPr>
            <a:spLocks noGrp="1"/>
          </p:cNvSpPr>
          <p:nvPr>
            <p:ph type="ftr" sz="quarter" idx="11"/>
          </p:nvPr>
        </p:nvSpPr>
        <p:spPr>
          <a:xfrm>
            <a:off x="640080" y="6227064"/>
            <a:ext cx="7854696" cy="320040"/>
          </a:xfrm>
          <a:prstGeom prst="rect">
            <a:avLst/>
          </a:prstGeo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a:prstGeom prst="rect">
            <a:avLst/>
          </a:prstGeom>
        </p:spPr>
        <p:txBody>
          <a:bodyPr/>
          <a:lstStyle/>
          <a:p>
            <a:fld id="{0CBFD667-6EEB-4BAE-864C-239D5E6A4DEB}" type="slidenum">
              <a:rPr lang="en-US" smtClean="0"/>
              <a:t>‹#›</a:t>
            </a:fld>
            <a:endParaRPr lang="en-US"/>
          </a:p>
        </p:txBody>
      </p:sp>
    </p:spTree>
    <p:extLst>
      <p:ext uri="{BB962C8B-B14F-4D97-AF65-F5344CB8AC3E}">
        <p14:creationId xmlns:p14="http://schemas.microsoft.com/office/powerpoint/2010/main" val="27942489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40080" y="320040"/>
            <a:ext cx="2743200" cy="320040"/>
          </a:xfrm>
          <a:prstGeom prst="rect">
            <a:avLst/>
          </a:prstGeom>
        </p:spPr>
        <p:txBody>
          <a:bodyPr/>
          <a:lstStyle/>
          <a:p>
            <a:fld id="{165D2711-DEE5-41B3-9CED-BDD2994F8826}" type="datetimeFigureOut">
              <a:rPr lang="en-US" smtClean="0"/>
              <a:t>8/9/2018</a:t>
            </a:fld>
            <a:endParaRPr lang="en-US"/>
          </a:p>
        </p:txBody>
      </p:sp>
      <p:sp>
        <p:nvSpPr>
          <p:cNvPr id="6" name="Footer Placeholder 5"/>
          <p:cNvSpPr>
            <a:spLocks noGrp="1"/>
          </p:cNvSpPr>
          <p:nvPr>
            <p:ph type="ftr" sz="quarter" idx="11"/>
          </p:nvPr>
        </p:nvSpPr>
        <p:spPr>
          <a:xfrm>
            <a:off x="640080" y="6227064"/>
            <a:ext cx="4358641" cy="320040"/>
          </a:xfrm>
          <a:prstGeom prst="rect">
            <a:avLst/>
          </a:prstGeom>
        </p:spPr>
        <p:txBody>
          <a:bodyPr/>
          <a:lstStyle/>
          <a:p>
            <a:endParaRPr lang="en-US"/>
          </a:p>
        </p:txBody>
      </p:sp>
      <p:sp>
        <p:nvSpPr>
          <p:cNvPr id="7" name="Slide Number Placeholder 6"/>
          <p:cNvSpPr>
            <a:spLocks noGrp="1"/>
          </p:cNvSpPr>
          <p:nvPr>
            <p:ph type="sldNum" sz="quarter" idx="12"/>
          </p:nvPr>
        </p:nvSpPr>
        <p:spPr>
          <a:xfrm>
            <a:off x="4315463" y="320040"/>
            <a:ext cx="685800" cy="320040"/>
          </a:xfrm>
          <a:prstGeom prst="rect">
            <a:avLst/>
          </a:prstGeom>
        </p:spPr>
        <p:txBody>
          <a:bodyPr/>
          <a:lstStyle/>
          <a:p>
            <a:fld id="{0CBFD667-6EEB-4BAE-864C-239D5E6A4DEB}" type="slidenum">
              <a:rPr lang="en-US" smtClean="0"/>
              <a:t>‹#›</a:t>
            </a:fld>
            <a:endParaRPr lang="en-US"/>
          </a:p>
        </p:txBody>
      </p:sp>
    </p:spTree>
    <p:extLst>
      <p:ext uri="{BB962C8B-B14F-4D97-AF65-F5344CB8AC3E}">
        <p14:creationId xmlns:p14="http://schemas.microsoft.com/office/powerpoint/2010/main" val="56877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0080" y="320040"/>
            <a:ext cx="2743200" cy="320040"/>
          </a:xfrm>
          <a:prstGeom prst="rect">
            <a:avLst/>
          </a:prstGeom>
        </p:spPr>
        <p:txBody>
          <a:bodyPr/>
          <a:lstStyle/>
          <a:p>
            <a:fld id="{165D2711-DEE5-41B3-9CED-BDD2994F8826}" type="datetimeFigureOut">
              <a:rPr lang="en-US" smtClean="0"/>
              <a:t>8/9/2018</a:t>
            </a:fld>
            <a:endParaRPr lang="en-US"/>
          </a:p>
        </p:txBody>
      </p:sp>
      <p:sp>
        <p:nvSpPr>
          <p:cNvPr id="5" name="Footer Placeholder 4"/>
          <p:cNvSpPr>
            <a:spLocks noGrp="1"/>
          </p:cNvSpPr>
          <p:nvPr>
            <p:ph type="ftr" sz="quarter" idx="11"/>
          </p:nvPr>
        </p:nvSpPr>
        <p:spPr>
          <a:xfrm>
            <a:off x="1446244" y="6227064"/>
            <a:ext cx="6790793" cy="320040"/>
          </a:xfrm>
          <a:prstGeom prst="rect">
            <a:avLst/>
          </a:prstGeom>
        </p:spPr>
        <p:txBody>
          <a:bodyPr/>
          <a:lstStyle/>
          <a:p>
            <a:endParaRPr lang="en-US"/>
          </a:p>
        </p:txBody>
      </p:sp>
      <p:sp>
        <p:nvSpPr>
          <p:cNvPr id="6" name="Slide Number Placeholder 5"/>
          <p:cNvSpPr>
            <a:spLocks noGrp="1"/>
          </p:cNvSpPr>
          <p:nvPr>
            <p:ph type="sldNum" sz="quarter" idx="12"/>
          </p:nvPr>
        </p:nvSpPr>
        <p:spPr>
          <a:xfrm>
            <a:off x="7808976" y="320040"/>
            <a:ext cx="685800" cy="320040"/>
          </a:xfrm>
          <a:prstGeom prst="rect">
            <a:avLst/>
          </a:prstGeom>
        </p:spPr>
        <p:txBody>
          <a:bodyPr/>
          <a:lstStyle/>
          <a:p>
            <a:fld id="{0CBFD667-6EEB-4BAE-864C-239D5E6A4DEB}" type="slidenum">
              <a:rPr lang="en-US" smtClean="0"/>
              <a:t>‹#›</a:t>
            </a:fld>
            <a:endParaRPr lang="en-US"/>
          </a:p>
        </p:txBody>
      </p:sp>
    </p:spTree>
    <p:extLst>
      <p:ext uri="{BB962C8B-B14F-4D97-AF65-F5344CB8AC3E}">
        <p14:creationId xmlns:p14="http://schemas.microsoft.com/office/powerpoint/2010/main" val="1184214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0080" y="320040"/>
            <a:ext cx="2743200" cy="320040"/>
          </a:xfrm>
          <a:prstGeom prst="rect">
            <a:avLst/>
          </a:prstGeom>
        </p:spPr>
        <p:txBody>
          <a:bodyPr/>
          <a:lstStyle/>
          <a:p>
            <a:fld id="{165D2711-DEE5-41B3-9CED-BDD2994F8826}" type="datetimeFigureOut">
              <a:rPr lang="en-US" smtClean="0"/>
              <a:t>8/9/2018</a:t>
            </a:fld>
            <a:endParaRPr lang="en-US"/>
          </a:p>
        </p:txBody>
      </p:sp>
      <p:sp>
        <p:nvSpPr>
          <p:cNvPr id="5" name="Footer Placeholder 4"/>
          <p:cNvSpPr>
            <a:spLocks noGrp="1"/>
          </p:cNvSpPr>
          <p:nvPr>
            <p:ph type="ftr" sz="quarter" idx="11"/>
          </p:nvPr>
        </p:nvSpPr>
        <p:spPr>
          <a:xfrm>
            <a:off x="640080" y="6227064"/>
            <a:ext cx="7854696" cy="320040"/>
          </a:xfrm>
          <a:prstGeom prst="rect">
            <a:avLst/>
          </a:prstGeom>
        </p:spPr>
        <p:txBody>
          <a:bodyPr/>
          <a:lstStyle/>
          <a:p>
            <a:endParaRPr lang="en-US"/>
          </a:p>
        </p:txBody>
      </p:sp>
      <p:sp>
        <p:nvSpPr>
          <p:cNvPr id="6" name="Slide Number Placeholder 5"/>
          <p:cNvSpPr>
            <a:spLocks noGrp="1"/>
          </p:cNvSpPr>
          <p:nvPr>
            <p:ph type="sldNum" sz="quarter" idx="12"/>
          </p:nvPr>
        </p:nvSpPr>
        <p:spPr>
          <a:xfrm>
            <a:off x="7808976" y="320040"/>
            <a:ext cx="685800" cy="320040"/>
          </a:xfrm>
          <a:prstGeom prst="rect">
            <a:avLst/>
          </a:prstGeom>
        </p:spPr>
        <p:txBody>
          <a:bodyPr/>
          <a:lstStyle/>
          <a:p>
            <a:fld id="{0CBFD667-6EEB-4BAE-864C-239D5E6A4DEB}" type="slidenum">
              <a:rPr lang="en-US" smtClean="0"/>
              <a:t>‹#›</a:t>
            </a:fld>
            <a:endParaRPr lang="en-US"/>
          </a:p>
        </p:txBody>
      </p:sp>
    </p:spTree>
    <p:extLst>
      <p:ext uri="{BB962C8B-B14F-4D97-AF65-F5344CB8AC3E}">
        <p14:creationId xmlns:p14="http://schemas.microsoft.com/office/powerpoint/2010/main" val="3037826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Widescreen Picture Fades">
    <p:bg>
      <p:bgPr>
        <a:gradFill rotWithShape="1">
          <a:gsLst>
            <a:gs pos="0">
              <a:srgbClr val="A6A6A6"/>
            </a:gs>
            <a:gs pos="54000">
              <a:srgbClr val="262626"/>
            </a:gs>
          </a:gsLst>
          <a:lin ang="162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a:prstGeom prst="rect">
            <a:avLst/>
          </a:prstGeom>
        </p:spPr>
        <p:txBody>
          <a:bodyPr/>
          <a:lstStyle/>
          <a:p>
            <a:fld id="{165D2711-DEE5-41B3-9CED-BDD2994F8826}" type="datetimeFigureOut">
              <a:rPr lang="en-US" smtClean="0"/>
              <a:t>8/9/2018</a:t>
            </a:fld>
            <a:endParaRPr lang="en-US"/>
          </a:p>
        </p:txBody>
      </p:sp>
      <p:sp>
        <p:nvSpPr>
          <p:cNvPr id="3" name="Footer Placeholder 2"/>
          <p:cNvSpPr>
            <a:spLocks noGrp="1"/>
          </p:cNvSpPr>
          <p:nvPr>
            <p:ph type="ftr" sz="quarter" idx="11"/>
          </p:nvPr>
        </p:nvSpPr>
        <p:spPr>
          <a:xfrm>
            <a:off x="1446244" y="6227064"/>
            <a:ext cx="6790793" cy="320040"/>
          </a:xfrm>
          <a:prstGeom prst="rect">
            <a:avLst/>
          </a:prstGeom>
        </p:spPr>
        <p:txBody>
          <a:bodyPr/>
          <a:lstStyle/>
          <a:p>
            <a:endParaRPr lang="en-US"/>
          </a:p>
        </p:txBody>
      </p:sp>
      <p:sp>
        <p:nvSpPr>
          <p:cNvPr id="4" name="Slide Number Placeholder 3"/>
          <p:cNvSpPr>
            <a:spLocks noGrp="1"/>
          </p:cNvSpPr>
          <p:nvPr>
            <p:ph type="sldNum" sz="quarter" idx="12"/>
          </p:nvPr>
        </p:nvSpPr>
        <p:spPr>
          <a:xfrm>
            <a:off x="7808976" y="320040"/>
            <a:ext cx="685800" cy="320040"/>
          </a:xfrm>
          <a:prstGeom prst="rect">
            <a:avLst/>
          </a:prstGeom>
        </p:spPr>
        <p:txBody>
          <a:bodyPr/>
          <a:lstStyle/>
          <a:p>
            <a:fld id="{0CBFD667-6EEB-4BAE-864C-239D5E6A4DEB}" type="slidenum">
              <a:rPr lang="en-US" smtClean="0"/>
              <a:t>‹#›</a:t>
            </a:fld>
            <a:endParaRPr lang="en-US"/>
          </a:p>
        </p:txBody>
      </p:sp>
      <p:sp>
        <p:nvSpPr>
          <p:cNvPr id="9" name="Frame"/>
          <p:cNvSpPr/>
          <p:nvPr userDrawn="1"/>
        </p:nvSpPr>
        <p:spPr>
          <a:xfrm>
            <a:off x="1195974" y="1160585"/>
            <a:ext cx="6035040" cy="4536830"/>
          </a:xfrm>
          <a:prstGeom prst="rect">
            <a:avLst/>
          </a:prstGeom>
          <a:solidFill>
            <a:srgbClr val="000000"/>
          </a:solidFill>
          <a:ln w="254000">
            <a:solidFill>
              <a:srgbClr val="595959"/>
            </a:solidFill>
            <a:miter lim="800000"/>
          </a:ln>
          <a:effectLst>
            <a:outerShdw blurRad="76200" dir="18900000" sy="23000" kx="-1200000" algn="bl" rotWithShape="0">
              <a:prstClr val="black">
                <a:alpha val="20000"/>
              </a:prstClr>
            </a:outerShdw>
          </a:effectLst>
          <a:scene3d>
            <a:camera prst="perspectiveContrastingLeftFacing">
              <a:rot lat="559368" lon="1200000" rev="21480000"/>
            </a:camera>
            <a:lightRig rig="threePt" dir="t"/>
          </a:scene3d>
          <a:sp3d extrusionH="508000">
            <a:bevelT w="342900" h="69850" prst="hardEdge"/>
            <a:extrusionClr>
              <a:srgbClr val="595959"/>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prstClr val="white"/>
              </a:solidFill>
            </a:endParaRPr>
          </a:p>
        </p:txBody>
      </p:sp>
      <p:sp>
        <p:nvSpPr>
          <p:cNvPr id="7" name="Picture Placeholder 1"/>
          <p:cNvSpPr>
            <a:spLocks noGrp="1"/>
          </p:cNvSpPr>
          <p:nvPr>
            <p:ph type="pic" sz="quarter" idx="14"/>
          </p:nvPr>
        </p:nvSpPr>
        <p:spPr>
          <a:xfrm>
            <a:off x="1477328" y="1371600"/>
            <a:ext cx="5486400" cy="4114800"/>
          </a:xfrm>
          <a:ln w="38100">
            <a:solidFill>
              <a:srgbClr val="000000"/>
            </a:solidFill>
          </a:ln>
          <a:scene3d>
            <a:camera prst="perspectiveContrastingLeftFacing">
              <a:rot lat="558000" lon="1200000" rev="21480000"/>
            </a:camera>
            <a:lightRig rig="threePt" dir="t"/>
          </a:scene3d>
        </p:spPr>
        <p:txBody>
          <a:bodyPr/>
          <a:lstStyle>
            <a:lvl1pPr marL="0" indent="0" algn="ctr">
              <a:buNone/>
              <a:defRPr baseline="0">
                <a:solidFill>
                  <a:srgbClr val="FFFFFF"/>
                </a:solidFill>
              </a:defRPr>
            </a:lvl1pPr>
          </a:lstStyle>
          <a:p>
            <a:r>
              <a:rPr lang="en-US"/>
              <a:t>Click icon to add picture</a:t>
            </a:r>
            <a:endParaRPr lang="en-US" dirty="0"/>
          </a:p>
        </p:txBody>
      </p:sp>
      <p:sp>
        <p:nvSpPr>
          <p:cNvPr id="8" name="Picture Placeholder 2"/>
          <p:cNvSpPr>
            <a:spLocks noGrp="1"/>
          </p:cNvSpPr>
          <p:nvPr>
            <p:ph type="pic" sz="quarter" idx="15"/>
          </p:nvPr>
        </p:nvSpPr>
        <p:spPr>
          <a:xfrm>
            <a:off x="1477328" y="1371600"/>
            <a:ext cx="5486400" cy="4114800"/>
          </a:xfrm>
          <a:ln w="38100">
            <a:solidFill>
              <a:srgbClr val="000000"/>
            </a:solidFill>
          </a:ln>
          <a:scene3d>
            <a:camera prst="perspectiveContrastingLeftFacing">
              <a:rot lat="558000" lon="1200000" rev="21480000"/>
            </a:camera>
            <a:lightRig rig="threePt" dir="t"/>
          </a:scene3d>
        </p:spPr>
        <p:txBody>
          <a:bodyPr/>
          <a:lstStyle>
            <a:lvl1pPr marL="0" indent="0" algn="ctr">
              <a:buNone/>
              <a:defRPr>
                <a:solidFill>
                  <a:srgbClr val="FFFFFF"/>
                </a:solidFill>
              </a:defRPr>
            </a:lvl1pPr>
          </a:lstStyle>
          <a:p>
            <a:r>
              <a:rPr lang="en-US"/>
              <a:t>Click icon to add picture</a:t>
            </a:r>
            <a:endParaRPr lang="en-US" dirty="0"/>
          </a:p>
        </p:txBody>
      </p:sp>
      <p:sp>
        <p:nvSpPr>
          <p:cNvPr id="10" name="Picture Placeholder 3"/>
          <p:cNvSpPr>
            <a:spLocks noGrp="1"/>
          </p:cNvSpPr>
          <p:nvPr>
            <p:ph type="pic" sz="quarter" idx="16"/>
          </p:nvPr>
        </p:nvSpPr>
        <p:spPr>
          <a:xfrm>
            <a:off x="1477328" y="1371600"/>
            <a:ext cx="5486400" cy="4114800"/>
          </a:xfrm>
          <a:ln w="38100">
            <a:solidFill>
              <a:srgbClr val="000000"/>
            </a:solidFill>
          </a:ln>
          <a:scene3d>
            <a:camera prst="perspectiveContrastingLeftFacing">
              <a:rot lat="558000" lon="1200000" rev="21480000"/>
            </a:camera>
            <a:lightRig rig="threePt" dir="t"/>
          </a:scene3d>
        </p:spPr>
        <p:txBody>
          <a:bodyPr/>
          <a:lstStyle>
            <a:lvl1pPr marL="0" indent="0" algn="ctr">
              <a:buNone/>
              <a:defRPr>
                <a:solidFill>
                  <a:srgbClr val="FFFFFF"/>
                </a:solidFill>
              </a:defRPr>
            </a:lvl1pPr>
          </a:lstStyle>
          <a:p>
            <a:r>
              <a:rPr lang="en-US"/>
              <a:t>Click icon to add picture</a:t>
            </a:r>
          </a:p>
        </p:txBody>
      </p:sp>
      <p:sp>
        <p:nvSpPr>
          <p:cNvPr id="11" name="Instructions"/>
          <p:cNvSpPr/>
          <p:nvPr userDrawn="1"/>
        </p:nvSpPr>
        <p:spPr>
          <a:xfrm>
            <a:off x="9423838"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dirty="0">
                <a:solidFill>
                  <a:prstClr val="white">
                    <a:lumMod val="50000"/>
                  </a:prstClr>
                </a:solidFill>
                <a:latin typeface="Calibri Light" panose="020F0302020204030204" pitchFamily="34" charset="0"/>
                <a:cs typeface="Calibri" panose="020F0502020204030204" pitchFamily="34" charset="0"/>
              </a:rPr>
              <a:t>Make it easier to</a:t>
            </a:r>
            <a:r>
              <a:rPr lang="en-US" sz="1400" baseline="0" dirty="0">
                <a:solidFill>
                  <a:prstClr val="white">
                    <a:lumMod val="50000"/>
                  </a:prstClr>
                </a:solidFill>
                <a:latin typeface="Calibri Light" panose="020F0302020204030204" pitchFamily="34" charset="0"/>
                <a:cs typeface="Calibri" panose="020F0502020204030204" pitchFamily="34" charset="0"/>
              </a:rPr>
              <a:t> change the pictures</a:t>
            </a:r>
            <a:r>
              <a:rPr lang="en-US" sz="1400" dirty="0">
                <a:solidFill>
                  <a:prstClr val="white">
                    <a:lumMod val="50000"/>
                  </a:prstClr>
                </a:solidFill>
                <a:latin typeface="Calibri Light" panose="020F0302020204030204" pitchFamily="34" charset="0"/>
                <a:cs typeface="Calibri" panose="020F0502020204030204" pitchFamily="34" charset="0"/>
              </a:rPr>
              <a:t>: Use the Selection Pane to temporarily hide a Picture Placeholder. (Home tab, Select, Selection Pane). Click the eye icon to hide or show an object.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dirty="0">
                <a:solidFill>
                  <a:prstClr val="white">
                    <a:lumMod val="50000"/>
                  </a:prstClr>
                </a:solidFill>
                <a:latin typeface="Calibri Light" panose="020F0302020204030204" pitchFamily="34" charset="0"/>
                <a:cs typeface="Calibri" panose="020F0502020204030204" pitchFamily="34" charset="0"/>
              </a:rPr>
              <a:t>To change the sample images, select a picture and delete it. Now click the Pictures icon in the placeholder to insert your own image. If you don’t see the Pictures icon,</a:t>
            </a:r>
            <a:r>
              <a:rPr lang="en-US" sz="1400" baseline="0" dirty="0">
                <a:solidFill>
                  <a:prstClr val="white">
                    <a:lumMod val="50000"/>
                  </a:prstClr>
                </a:solidFill>
                <a:latin typeface="Calibri Light" panose="020F0302020204030204" pitchFamily="34" charset="0"/>
                <a:cs typeface="Calibri" panose="020F0502020204030204" pitchFamily="34" charset="0"/>
              </a:rPr>
              <a:t> click the Reset button (Home tab, Slides, Reset).</a:t>
            </a:r>
            <a:endParaRPr lang="en-US" sz="14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r>
              <a:rPr lang="en-US" sz="14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400" baseline="0" dirty="0">
                <a:solidFill>
                  <a:prstClr val="white">
                    <a:lumMod val="50000"/>
                  </a:prstClr>
                </a:solidFill>
                <a:latin typeface="Calibri Light" panose="020F0302020204030204" pitchFamily="34" charset="0"/>
                <a:cs typeface="Calibri" panose="020F0502020204030204" pitchFamily="34" charset="0"/>
              </a:rPr>
              <a:t>Sample pictures courtesy of Bill Staples.</a:t>
            </a:r>
          </a:p>
        </p:txBody>
      </p:sp>
    </p:spTree>
    <p:extLst>
      <p:ext uri="{BB962C8B-B14F-4D97-AF65-F5344CB8AC3E}">
        <p14:creationId xmlns:p14="http://schemas.microsoft.com/office/powerpoint/2010/main" val="14155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50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par>
                          <p:cTn id="8" fill="hold">
                            <p:stCondLst>
                              <p:cond delay="2500"/>
                            </p:stCondLst>
                            <p:childTnLst>
                              <p:par>
                                <p:cTn id="9" presetID="10" presetClass="exit" presetSubtype="0" fill="hold" grpId="0" nodeType="afterEffect">
                                  <p:stCondLst>
                                    <p:cond delay="500"/>
                                  </p:stCondLst>
                                  <p:childTnLst>
                                    <p:animEffect transition="out" filter="fade">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EC04B4-182D-4168-A23B-39E25715C8D8}"/>
              </a:ext>
            </a:extLst>
          </p:cNvPr>
          <p:cNvSpPr/>
          <p:nvPr userDrawn="1"/>
        </p:nvSpPr>
        <p:spPr>
          <a:xfrm>
            <a:off x="137160" y="5886450"/>
            <a:ext cx="8881110"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Tree>
    <p:extLst>
      <p:ext uri="{BB962C8B-B14F-4D97-AF65-F5344CB8AC3E}">
        <p14:creationId xmlns:p14="http://schemas.microsoft.com/office/powerpoint/2010/main" val="305151181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a:extLst>
              <a:ext uri="{FF2B5EF4-FFF2-40B4-BE49-F238E27FC236}">
                <a16:creationId xmlns:a16="http://schemas.microsoft.com/office/drawing/2014/main" id="{3CDFAEEC-8464-48B5-B684-11A13F49D299}"/>
              </a:ext>
            </a:extLst>
          </p:cNvPr>
          <p:cNvGrpSpPr/>
          <p:nvPr userDrawn="1"/>
        </p:nvGrpSpPr>
        <p:grpSpPr>
          <a:xfrm>
            <a:off x="268603" y="66675"/>
            <a:ext cx="8707445" cy="1248968"/>
            <a:chOff x="268603" y="66675"/>
            <a:chExt cx="8707445" cy="1248968"/>
          </a:xfrm>
        </p:grpSpPr>
        <p:sp>
          <p:nvSpPr>
            <p:cNvPr id="21" name="Rectangle 20"/>
            <p:cNvSpPr/>
            <p:nvPr/>
          </p:nvSpPr>
          <p:spPr>
            <a:xfrm>
              <a:off x="268603" y="66675"/>
              <a:ext cx="8707445" cy="260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4507138" y="1043240"/>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268604" y="365857"/>
              <a:ext cx="8699903" cy="729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43694" y="404814"/>
            <a:ext cx="8529718" cy="635510"/>
          </a:xfrm>
        </p:spPr>
        <p:txBody>
          <a:bodyPr/>
          <a:lstStyle>
            <a:lvl1pPr>
              <a:defRPr>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343695" y="1154624"/>
            <a:ext cx="8529372" cy="481578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815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0080" y="320040"/>
            <a:ext cx="2743200" cy="320040"/>
          </a:xfrm>
          <a:prstGeom prst="rect">
            <a:avLst/>
          </a:prstGeom>
        </p:spPr>
        <p:txBody>
          <a:bodyPr/>
          <a:lstStyle/>
          <a:p>
            <a:fld id="{165D2711-DEE5-41B3-9CED-BDD2994F8826}" type="datetimeFigureOut">
              <a:rPr lang="en-US" smtClean="0"/>
              <a:t>8/9/2018</a:t>
            </a:fld>
            <a:endParaRPr lang="en-US"/>
          </a:p>
        </p:txBody>
      </p:sp>
      <p:sp>
        <p:nvSpPr>
          <p:cNvPr id="5" name="Footer Placeholder 4"/>
          <p:cNvSpPr>
            <a:spLocks noGrp="1"/>
          </p:cNvSpPr>
          <p:nvPr>
            <p:ph type="ftr" sz="quarter" idx="11"/>
          </p:nvPr>
        </p:nvSpPr>
        <p:spPr>
          <a:xfrm>
            <a:off x="640080" y="6227064"/>
            <a:ext cx="7854696" cy="320040"/>
          </a:xfrm>
          <a:prstGeom prst="rect">
            <a:avLst/>
          </a:prstGeo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a:prstGeom prst="rect">
            <a:avLst/>
          </a:prstGeom>
        </p:spPr>
        <p:txBody>
          <a:bodyPr/>
          <a:lstStyle/>
          <a:p>
            <a:fld id="{0CBFD667-6EEB-4BAE-864C-239D5E6A4DEB}" type="slidenum">
              <a:rPr lang="en-US" smtClean="0"/>
              <a:t>‹#›</a:t>
            </a:fld>
            <a:endParaRPr lang="en-US"/>
          </a:p>
        </p:txBody>
      </p:sp>
    </p:spTree>
    <p:extLst>
      <p:ext uri="{BB962C8B-B14F-4D97-AF65-F5344CB8AC3E}">
        <p14:creationId xmlns:p14="http://schemas.microsoft.com/office/powerpoint/2010/main" val="219713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Content Placeholder 2"/>
          <p:cNvSpPr>
            <a:spLocks noGrp="1"/>
          </p:cNvSpPr>
          <p:nvPr>
            <p:ph sz="half" idx="1"/>
          </p:nvPr>
        </p:nvSpPr>
        <p:spPr>
          <a:xfrm>
            <a:off x="268603" y="1433027"/>
            <a:ext cx="4091674" cy="44926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7294" y="1429943"/>
            <a:ext cx="4094404" cy="4513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Rectangle 33">
            <a:extLst>
              <a:ext uri="{FF2B5EF4-FFF2-40B4-BE49-F238E27FC236}">
                <a16:creationId xmlns:a16="http://schemas.microsoft.com/office/drawing/2014/main" id="{77E5DA3C-4A95-4973-8F23-3831F95B5C85}"/>
              </a:ext>
            </a:extLst>
          </p:cNvPr>
          <p:cNvSpPr/>
          <p:nvPr/>
        </p:nvSpPr>
        <p:spPr>
          <a:xfrm>
            <a:off x="268603" y="66675"/>
            <a:ext cx="8707445" cy="260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F1984795-C3D3-4AC3-814E-8C8380042691}"/>
              </a:ext>
            </a:extLst>
          </p:cNvPr>
          <p:cNvSpPr/>
          <p:nvPr/>
        </p:nvSpPr>
        <p:spPr>
          <a:xfrm rot="10800000">
            <a:off x="4507138" y="1043240"/>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598E7A5D-5D7A-4BF3-9B32-DC7FA9958BDF}"/>
              </a:ext>
            </a:extLst>
          </p:cNvPr>
          <p:cNvSpPr/>
          <p:nvPr/>
        </p:nvSpPr>
        <p:spPr>
          <a:xfrm>
            <a:off x="268604" y="365857"/>
            <a:ext cx="8699903" cy="729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Title 1">
            <a:extLst>
              <a:ext uri="{FF2B5EF4-FFF2-40B4-BE49-F238E27FC236}">
                <a16:creationId xmlns:a16="http://schemas.microsoft.com/office/drawing/2014/main" id="{DC785B97-C325-4F76-8F34-2B3A20524C69}"/>
              </a:ext>
            </a:extLst>
          </p:cNvPr>
          <p:cNvSpPr>
            <a:spLocks noGrp="1"/>
          </p:cNvSpPr>
          <p:nvPr>
            <p:ph type="title"/>
          </p:nvPr>
        </p:nvSpPr>
        <p:spPr>
          <a:xfrm>
            <a:off x="343694" y="404814"/>
            <a:ext cx="8529718" cy="635510"/>
          </a:xfrm>
        </p:spPr>
        <p:txBody>
          <a:bodyPr>
            <a:noAutofit/>
          </a:bodyPr>
          <a:lstStyle>
            <a:lvl1pPr>
              <a:defRPr sz="3600" b="1">
                <a:solidFill>
                  <a:srgbClr val="FFFEFF"/>
                </a:solidFill>
              </a:defRPr>
            </a:lvl1pPr>
          </a:lstStyle>
          <a:p>
            <a:r>
              <a:rPr lang="en-US" dirty="0"/>
              <a:t>Click to edit Master title style</a:t>
            </a:r>
          </a:p>
        </p:txBody>
      </p:sp>
    </p:spTree>
    <p:extLst>
      <p:ext uri="{BB962C8B-B14F-4D97-AF65-F5344CB8AC3E}">
        <p14:creationId xmlns:p14="http://schemas.microsoft.com/office/powerpoint/2010/main" val="365468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06636" y="1487999"/>
            <a:ext cx="3804674" cy="1775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95010" y="4270332"/>
            <a:ext cx="3819675" cy="17854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40080" y="320040"/>
            <a:ext cx="2743200" cy="320040"/>
          </a:xfrm>
          <a:prstGeom prst="rect">
            <a:avLst/>
          </a:prstGeom>
        </p:spPr>
        <p:txBody>
          <a:bodyPr/>
          <a:lstStyle/>
          <a:p>
            <a:fld id="{165D2711-DEE5-41B3-9CED-BDD2994F8826}" type="datetimeFigureOut">
              <a:rPr lang="en-US" smtClean="0"/>
              <a:t>8/9/2018</a:t>
            </a:fld>
            <a:endParaRPr lang="en-US"/>
          </a:p>
        </p:txBody>
      </p:sp>
      <p:sp>
        <p:nvSpPr>
          <p:cNvPr id="8" name="Footer Placeholder 7"/>
          <p:cNvSpPr>
            <a:spLocks noGrp="1"/>
          </p:cNvSpPr>
          <p:nvPr>
            <p:ph type="ftr" sz="quarter" idx="11"/>
          </p:nvPr>
        </p:nvSpPr>
        <p:spPr>
          <a:xfrm>
            <a:off x="640080" y="6227064"/>
            <a:ext cx="7854696"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7808976" y="320040"/>
            <a:ext cx="685800" cy="320040"/>
          </a:xfrm>
          <a:prstGeom prst="rect">
            <a:avLst/>
          </a:prstGeom>
        </p:spPr>
        <p:txBody>
          <a:bodyPr/>
          <a:lstStyle/>
          <a:p>
            <a:fld id="{0CBFD667-6EEB-4BAE-864C-239D5E6A4DEB}" type="slidenum">
              <a:rPr lang="en-US" smtClean="0"/>
              <a:t>‹#›</a:t>
            </a:fld>
            <a:endParaRPr lang="en-US"/>
          </a:p>
        </p:txBody>
      </p:sp>
    </p:spTree>
    <p:extLst>
      <p:ext uri="{BB962C8B-B14F-4D97-AF65-F5344CB8AC3E}">
        <p14:creationId xmlns:p14="http://schemas.microsoft.com/office/powerpoint/2010/main" val="134234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640080" y="320040"/>
            <a:ext cx="2743200" cy="320040"/>
          </a:xfrm>
          <a:prstGeom prst="rect">
            <a:avLst/>
          </a:prstGeom>
        </p:spPr>
        <p:txBody>
          <a:bodyPr/>
          <a:lstStyle/>
          <a:p>
            <a:fld id="{165D2711-DEE5-41B3-9CED-BDD2994F8826}" type="datetimeFigureOut">
              <a:rPr lang="en-US" smtClean="0"/>
              <a:t>8/9/2018</a:t>
            </a:fld>
            <a:endParaRPr lang="en-US"/>
          </a:p>
        </p:txBody>
      </p:sp>
      <p:sp>
        <p:nvSpPr>
          <p:cNvPr id="4" name="Footer Placeholder 3"/>
          <p:cNvSpPr>
            <a:spLocks noGrp="1"/>
          </p:cNvSpPr>
          <p:nvPr>
            <p:ph type="ftr" sz="quarter" idx="11"/>
          </p:nvPr>
        </p:nvSpPr>
        <p:spPr>
          <a:xfrm>
            <a:off x="640080" y="6227064"/>
            <a:ext cx="7854696" cy="320040"/>
          </a:xfrm>
          <a:prstGeom prst="rect">
            <a:avLst/>
          </a:prstGeom>
        </p:spPr>
        <p:txBody>
          <a:bodyPr/>
          <a:lstStyle/>
          <a:p>
            <a:endParaRPr lang="en-US"/>
          </a:p>
        </p:txBody>
      </p:sp>
      <p:sp>
        <p:nvSpPr>
          <p:cNvPr id="5" name="Slide Number Placeholder 4"/>
          <p:cNvSpPr>
            <a:spLocks noGrp="1"/>
          </p:cNvSpPr>
          <p:nvPr>
            <p:ph type="sldNum" sz="quarter" idx="12"/>
          </p:nvPr>
        </p:nvSpPr>
        <p:spPr>
          <a:xfrm>
            <a:off x="7808976" y="320040"/>
            <a:ext cx="685800" cy="320040"/>
          </a:xfrm>
          <a:prstGeom prst="rect">
            <a:avLst/>
          </a:prstGeom>
        </p:spPr>
        <p:txBody>
          <a:bodyPr/>
          <a:lstStyle/>
          <a:p>
            <a:fld id="{0CBFD667-6EEB-4BAE-864C-239D5E6A4DEB}" type="slidenum">
              <a:rPr lang="en-US" smtClean="0"/>
              <a:t>‹#›</a:t>
            </a:fld>
            <a:endParaRPr lang="en-US"/>
          </a:p>
        </p:txBody>
      </p:sp>
    </p:spTree>
    <p:extLst>
      <p:ext uri="{BB962C8B-B14F-4D97-AF65-F5344CB8AC3E}">
        <p14:creationId xmlns:p14="http://schemas.microsoft.com/office/powerpoint/2010/main" val="107440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a:prstGeom prst="rect">
            <a:avLst/>
          </a:prstGeom>
        </p:spPr>
        <p:txBody>
          <a:bodyPr/>
          <a:lstStyle/>
          <a:p>
            <a:fld id="{165D2711-DEE5-41B3-9CED-BDD2994F8826}" type="datetimeFigureOut">
              <a:rPr lang="en-US" smtClean="0"/>
              <a:t>8/9/2018</a:t>
            </a:fld>
            <a:endParaRPr lang="en-US"/>
          </a:p>
        </p:txBody>
      </p:sp>
      <p:sp>
        <p:nvSpPr>
          <p:cNvPr id="3" name="Footer Placeholder 2"/>
          <p:cNvSpPr>
            <a:spLocks noGrp="1"/>
          </p:cNvSpPr>
          <p:nvPr>
            <p:ph type="ftr" sz="quarter" idx="11"/>
          </p:nvPr>
        </p:nvSpPr>
        <p:spPr>
          <a:xfrm>
            <a:off x="640080" y="6227064"/>
            <a:ext cx="7854696" cy="320040"/>
          </a:xfrm>
          <a:prstGeom prst="rect">
            <a:avLst/>
          </a:prstGeom>
        </p:spPr>
        <p:txBody>
          <a:bodyPr/>
          <a:lstStyle/>
          <a:p>
            <a:endParaRPr lang="en-US"/>
          </a:p>
        </p:txBody>
      </p:sp>
      <p:sp>
        <p:nvSpPr>
          <p:cNvPr id="4" name="Slide Number Placeholder 3"/>
          <p:cNvSpPr>
            <a:spLocks noGrp="1"/>
          </p:cNvSpPr>
          <p:nvPr>
            <p:ph type="sldNum" sz="quarter" idx="12"/>
          </p:nvPr>
        </p:nvSpPr>
        <p:spPr>
          <a:xfrm>
            <a:off x="7808976" y="320040"/>
            <a:ext cx="685800" cy="320040"/>
          </a:xfrm>
          <a:prstGeom prst="rect">
            <a:avLst/>
          </a:prstGeom>
        </p:spPr>
        <p:txBody>
          <a:bodyPr/>
          <a:lstStyle/>
          <a:p>
            <a:fld id="{0CBFD667-6EEB-4BAE-864C-239D5E6A4DEB}" type="slidenum">
              <a:rPr lang="en-US" smtClean="0"/>
              <a:t>‹#›</a:t>
            </a:fld>
            <a:endParaRPr lang="en-US"/>
          </a:p>
        </p:txBody>
      </p:sp>
    </p:spTree>
    <p:extLst>
      <p:ext uri="{BB962C8B-B14F-4D97-AF65-F5344CB8AC3E}">
        <p14:creationId xmlns:p14="http://schemas.microsoft.com/office/powerpoint/2010/main" val="209187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40080" y="320040"/>
            <a:ext cx="2743200" cy="320040"/>
          </a:xfrm>
          <a:prstGeom prst="rect">
            <a:avLst/>
          </a:prstGeom>
        </p:spPr>
        <p:txBody>
          <a:bodyPr/>
          <a:lstStyle/>
          <a:p>
            <a:fld id="{165D2711-DEE5-41B3-9CED-BDD2994F8826}" type="datetimeFigureOut">
              <a:rPr lang="en-US" smtClean="0"/>
              <a:t>8/9/2018</a:t>
            </a:fld>
            <a:endParaRPr lang="en-US"/>
          </a:p>
        </p:txBody>
      </p:sp>
      <p:sp>
        <p:nvSpPr>
          <p:cNvPr id="6" name="Footer Placeholder 5"/>
          <p:cNvSpPr>
            <a:spLocks noGrp="1"/>
          </p:cNvSpPr>
          <p:nvPr>
            <p:ph type="ftr" sz="quarter" idx="11"/>
          </p:nvPr>
        </p:nvSpPr>
        <p:spPr>
          <a:xfrm>
            <a:off x="1446244" y="6227064"/>
            <a:ext cx="6790793" cy="320040"/>
          </a:xfrm>
          <a:prstGeom prst="rect">
            <a:avLst/>
          </a:prstGeom>
        </p:spPr>
        <p:txBody>
          <a:bodyPr/>
          <a:lstStyle/>
          <a:p>
            <a:endParaRPr lang="en-US"/>
          </a:p>
        </p:txBody>
      </p:sp>
      <p:sp>
        <p:nvSpPr>
          <p:cNvPr id="7" name="Slide Number Placeholder 6"/>
          <p:cNvSpPr>
            <a:spLocks noGrp="1"/>
          </p:cNvSpPr>
          <p:nvPr>
            <p:ph type="sldNum" sz="quarter" idx="12"/>
          </p:nvPr>
        </p:nvSpPr>
        <p:spPr>
          <a:xfrm>
            <a:off x="7808976" y="320040"/>
            <a:ext cx="685800" cy="320040"/>
          </a:xfrm>
          <a:prstGeom prst="rect">
            <a:avLst/>
          </a:prstGeom>
        </p:spPr>
        <p:txBody>
          <a:bodyPr/>
          <a:lstStyle/>
          <a:p>
            <a:fld id="{0CBFD667-6EEB-4BAE-864C-239D5E6A4DEB}" type="slidenum">
              <a:rPr lang="en-US" smtClean="0"/>
              <a:t>‹#›</a:t>
            </a:fld>
            <a:endParaRPr lang="en-US"/>
          </a:p>
        </p:txBody>
      </p:sp>
    </p:spTree>
    <p:extLst>
      <p:ext uri="{BB962C8B-B14F-4D97-AF65-F5344CB8AC3E}">
        <p14:creationId xmlns:p14="http://schemas.microsoft.com/office/powerpoint/2010/main" val="229278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D6B39C-5137-4663-8048-3F148A2C8860}"/>
              </a:ext>
            </a:extLst>
          </p:cNvPr>
          <p:cNvSpPr/>
          <p:nvPr userDrawn="1"/>
        </p:nvSpPr>
        <p:spPr>
          <a:xfrm>
            <a:off x="1339876" y="6102967"/>
            <a:ext cx="7003529" cy="444137"/>
          </a:xfrm>
          <a:prstGeom prst="rect">
            <a:avLst/>
          </a:prstGeom>
          <a:gradFill flip="none" rotWithShape="1">
            <a:gsLst>
              <a:gs pos="17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 Someone's Super Hero Today</a:t>
            </a:r>
          </a:p>
        </p:txBody>
      </p:sp>
      <p:sp>
        <p:nvSpPr>
          <p:cNvPr id="2" name="Title Placeholder 1"/>
          <p:cNvSpPr>
            <a:spLocks noGrp="1"/>
          </p:cNvSpPr>
          <p:nvPr>
            <p:ph type="title"/>
          </p:nvPr>
        </p:nvSpPr>
        <p:spPr>
          <a:xfrm>
            <a:off x="294847" y="155365"/>
            <a:ext cx="8656390" cy="907625"/>
          </a:xfrm>
          <a:prstGeom prst="rect">
            <a:avLst/>
          </a:prstGeom>
        </p:spPr>
        <p:txBody>
          <a:bodyPr vert="horz" lIns="228600" tIns="228600" rIns="228600" bIns="22860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94847" y="1111542"/>
            <a:ext cx="8656390" cy="46982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pic>
        <p:nvPicPr>
          <p:cNvPr id="8" name="Picture 7">
            <a:extLst>
              <a:ext uri="{FF2B5EF4-FFF2-40B4-BE49-F238E27FC236}">
                <a16:creationId xmlns:a16="http://schemas.microsoft.com/office/drawing/2014/main" id="{4F53EFB5-11CF-498E-936B-32C34F50973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43405" y="5943599"/>
            <a:ext cx="607832" cy="737331"/>
          </a:xfrm>
          <a:prstGeom prst="rect">
            <a:avLst/>
          </a:prstGeom>
        </p:spPr>
      </p:pic>
      <p:pic>
        <p:nvPicPr>
          <p:cNvPr id="10" name="Picture 9">
            <a:extLst>
              <a:ext uri="{FF2B5EF4-FFF2-40B4-BE49-F238E27FC236}">
                <a16:creationId xmlns:a16="http://schemas.microsoft.com/office/drawing/2014/main" id="{DA6C3E05-0AB6-4669-85C0-8629413CB53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94847" y="6102967"/>
            <a:ext cx="1045029" cy="444137"/>
          </a:xfrm>
          <a:prstGeom prst="rect">
            <a:avLst/>
          </a:prstGeom>
        </p:spPr>
      </p:pic>
      <p:sp>
        <p:nvSpPr>
          <p:cNvPr id="12" name="MSIPCMbd654d849034902ff8598cc7" descr="{&quot;HashCode&quot;:135238423,&quot;Placement&quot;:&quot;Footer&quot;,&quot;Top&quot;:519.343,&quot;Left&quot;:0.0,&quot;SlideWidth&quot;:720,&quot;SlideHeight&quot;:540}">
            <a:extLst>
              <a:ext uri="{FF2B5EF4-FFF2-40B4-BE49-F238E27FC236}">
                <a16:creationId xmlns:a16="http://schemas.microsoft.com/office/drawing/2014/main" id="{0BEB24C9-221A-438D-A256-D83E48CA2956}"/>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p>
        </p:txBody>
      </p:sp>
    </p:spTree>
    <p:extLst>
      <p:ext uri="{BB962C8B-B14F-4D97-AF65-F5344CB8AC3E}">
        <p14:creationId xmlns:p14="http://schemas.microsoft.com/office/powerpoint/2010/main" val="995069263"/>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79" r:id="rId13"/>
  </p:sldLayoutIdLst>
  <p:txStyles>
    <p:titleStyle>
      <a:lvl1pPr algn="ctr" defTabSz="685800" rtl="0" eaLnBrk="1" latinLnBrk="0" hangingPunct="1">
        <a:lnSpc>
          <a:spcPct val="85000"/>
        </a:lnSpc>
        <a:spcBef>
          <a:spcPct val="0"/>
        </a:spcBef>
        <a:buNone/>
        <a:defRPr sz="3600" b="1" i="0" kern="1200" cap="none" spc="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28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2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20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20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20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22.jp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24.jp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5.jpg"/><Relationship Id="rId5" Type="http://schemas.openxmlformats.org/officeDocument/2006/relationships/image" Target="../media/image11.jp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3.xml"/><Relationship Id="rId5" Type="http://schemas.openxmlformats.org/officeDocument/2006/relationships/image" Target="../media/image14.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image" Target="../media/image31.pn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6.xml"/><Relationship Id="rId7" Type="http://schemas.openxmlformats.org/officeDocument/2006/relationships/image" Target="../media/image37.jpg"/><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jp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8.xml"/><Relationship Id="rId7" Type="http://schemas.openxmlformats.org/officeDocument/2006/relationships/image" Target="../media/image19.jp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AB4BA-F12D-4A74-BD94-BFD0A6350AC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1350" y="74645"/>
            <a:ext cx="5780250" cy="6596743"/>
          </a:xfrm>
          <a:prstGeom prst="rect">
            <a:avLst/>
          </a:prstGeom>
        </p:spPr>
      </p:pic>
    </p:spTree>
    <p:extLst>
      <p:ext uri="{BB962C8B-B14F-4D97-AF65-F5344CB8AC3E}">
        <p14:creationId xmlns:p14="http://schemas.microsoft.com/office/powerpoint/2010/main" val="94502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3695" y="1268924"/>
            <a:ext cx="8529718" cy="940876"/>
          </a:xfrm>
        </p:spPr>
        <p:txBody>
          <a:bodyPr>
            <a:normAutofit lnSpcReduction="10000"/>
          </a:bodyPr>
          <a:lstStyle/>
          <a:p>
            <a:pPr marL="0" indent="0">
              <a:buNone/>
            </a:pPr>
            <a:r>
              <a:rPr lang="en-US" sz="2400" dirty="0"/>
              <a:t>Mission: Provide support services for caregivers affected by Alzheimer’s or related dementias.</a:t>
            </a:r>
          </a:p>
        </p:txBody>
      </p:sp>
      <p:sp>
        <p:nvSpPr>
          <p:cNvPr id="9" name="Content Placeholder 8">
            <a:extLst>
              <a:ext uri="{FF2B5EF4-FFF2-40B4-BE49-F238E27FC236}">
                <a16:creationId xmlns:a16="http://schemas.microsoft.com/office/drawing/2014/main" id="{AF1DB155-468D-45E3-8FA2-34DADF17F4FE}"/>
              </a:ext>
            </a:extLst>
          </p:cNvPr>
          <p:cNvSpPr>
            <a:spLocks noGrp="1"/>
          </p:cNvSpPr>
          <p:nvPr>
            <p:ph sz="half" idx="2"/>
          </p:nvPr>
        </p:nvSpPr>
        <p:spPr>
          <a:xfrm>
            <a:off x="3876675" y="2295525"/>
            <a:ext cx="5267325" cy="2685439"/>
          </a:xfrm>
        </p:spPr>
        <p:txBody>
          <a:bodyPr>
            <a:normAutofit fontScale="92500"/>
          </a:bodyPr>
          <a:lstStyle/>
          <a:p>
            <a:r>
              <a:rPr lang="en-US" sz="2400" dirty="0"/>
              <a:t>Offer respite services for care givers</a:t>
            </a:r>
          </a:p>
          <a:p>
            <a:r>
              <a:rPr lang="en-US" sz="2400" dirty="0"/>
              <a:t>Continuing education &amp; services</a:t>
            </a:r>
          </a:p>
          <a:p>
            <a:r>
              <a:rPr lang="en-US" sz="2400" dirty="0"/>
              <a:t>Consultation</a:t>
            </a:r>
          </a:p>
          <a:p>
            <a:r>
              <a:rPr lang="en-US" sz="2400" dirty="0"/>
              <a:t>Referrals</a:t>
            </a:r>
          </a:p>
          <a:p>
            <a:r>
              <a:rPr lang="en-US" sz="2400" dirty="0"/>
              <a:t>Support Groups</a:t>
            </a:r>
          </a:p>
          <a:p>
            <a:endParaRPr lang="en-US" sz="2400" dirty="0"/>
          </a:p>
        </p:txBody>
      </p:sp>
      <p:sp>
        <p:nvSpPr>
          <p:cNvPr id="3" name="Title 2"/>
          <p:cNvSpPr>
            <a:spLocks noGrp="1"/>
          </p:cNvSpPr>
          <p:nvPr>
            <p:ph type="title"/>
          </p:nvPr>
        </p:nvSpPr>
        <p:spPr/>
        <p:txBody>
          <a:bodyPr>
            <a:normAutofit fontScale="90000"/>
          </a:bodyPr>
          <a:lstStyle/>
          <a:p>
            <a:r>
              <a:rPr lang="en-US" dirty="0"/>
              <a:t>Alzheimer’s Coalition of Henderson County</a:t>
            </a:r>
          </a:p>
        </p:txBody>
      </p:sp>
      <p:grpSp>
        <p:nvGrpSpPr>
          <p:cNvPr id="7" name="Group 6"/>
          <p:cNvGrpSpPr/>
          <p:nvPr/>
        </p:nvGrpSpPr>
        <p:grpSpPr>
          <a:xfrm>
            <a:off x="1698776" y="4980964"/>
            <a:ext cx="6002716" cy="1015663"/>
            <a:chOff x="4998291" y="3694967"/>
            <a:chExt cx="6002716" cy="1015663"/>
          </a:xfrm>
          <a:effectLst>
            <a:glow rad="63500">
              <a:schemeClr val="accent5">
                <a:satMod val="175000"/>
                <a:alpha val="40000"/>
              </a:schemeClr>
            </a:glow>
            <a:outerShdw blurRad="50800" dist="50800" dir="5400000" algn="ctr" rotWithShape="0">
              <a:schemeClr val="bg1">
                <a:lumMod val="50000"/>
              </a:schemeClr>
            </a:outerShdw>
          </a:effectLst>
        </p:grpSpPr>
        <p:pic>
          <p:nvPicPr>
            <p:cNvPr id="4" name="Picture 3"/>
            <p:cNvPicPr>
              <a:picLocks noChangeAspect="1"/>
            </p:cNvPicPr>
            <p:nvPr/>
          </p:nvPicPr>
          <p:blipFill rotWithShape="1">
            <a:blip r:embed="rId4"/>
            <a:srcRect r="74151"/>
            <a:stretch/>
          </p:blipFill>
          <p:spPr>
            <a:xfrm>
              <a:off x="4998291" y="3697697"/>
              <a:ext cx="1166969" cy="1012933"/>
            </a:xfrm>
            <a:prstGeom prst="rect">
              <a:avLst/>
            </a:prstGeom>
            <a:ln>
              <a:noFill/>
            </a:ln>
            <a:effectLst/>
          </p:spPr>
        </p:pic>
        <p:sp>
          <p:nvSpPr>
            <p:cNvPr id="5" name="TextBox 4"/>
            <p:cNvSpPr txBox="1"/>
            <p:nvPr/>
          </p:nvSpPr>
          <p:spPr>
            <a:xfrm>
              <a:off x="6165260" y="3694967"/>
              <a:ext cx="4835747" cy="1015663"/>
            </a:xfrm>
            <a:prstGeom prst="rect">
              <a:avLst/>
            </a:prstGeom>
            <a:solidFill>
              <a:schemeClr val="bg1"/>
            </a:solidFill>
          </p:spPr>
          <p:txBody>
            <a:bodyPr wrap="none" rtlCol="0">
              <a:spAutoFit/>
            </a:bodyPr>
            <a:lstStyle/>
            <a:p>
              <a:pPr algn="just"/>
              <a:r>
                <a:rPr lang="en-US" sz="3200" b="1" dirty="0"/>
                <a:t>Alzheimer’s</a:t>
              </a:r>
              <a:r>
                <a:rPr lang="en-US" sz="3600" b="1" dirty="0"/>
                <a:t> Coalition</a:t>
              </a:r>
            </a:p>
            <a:p>
              <a:pPr algn="just"/>
              <a:r>
                <a:rPr lang="en-US" sz="2400" spc="300" dirty="0"/>
                <a:t>OF HENDERSON COUNTY</a:t>
              </a:r>
            </a:p>
          </p:txBody>
        </p:sp>
      </p:grpSp>
      <p:pic>
        <p:nvPicPr>
          <p:cNvPr id="8" name="Picture 7">
            <a:extLst>
              <a:ext uri="{FF2B5EF4-FFF2-40B4-BE49-F238E27FC236}">
                <a16:creationId xmlns:a16="http://schemas.microsoft.com/office/drawing/2014/main" id="{39D2BD1C-5254-4E14-8467-FB80513548ED}"/>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033"/>
          <a:stretch/>
        </p:blipFill>
        <p:spPr>
          <a:xfrm>
            <a:off x="204975" y="2149969"/>
            <a:ext cx="3671700" cy="2976550"/>
          </a:xfrm>
          <a:prstGeom prst="rect">
            <a:avLst/>
          </a:prstGeom>
        </p:spPr>
      </p:pic>
    </p:spTree>
    <p:custDataLst>
      <p:tags r:id="rId1"/>
    </p:custDataLst>
    <p:extLst>
      <p:ext uri="{BB962C8B-B14F-4D97-AF65-F5344CB8AC3E}">
        <p14:creationId xmlns:p14="http://schemas.microsoft.com/office/powerpoint/2010/main" val="2444161631"/>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American Red Cross</a:t>
            </a:r>
            <a:endParaRPr lang="en-US" dirty="0"/>
          </a:p>
        </p:txBody>
      </p:sp>
      <p:sp>
        <p:nvSpPr>
          <p:cNvPr id="8" name="Content Placeholder 7"/>
          <p:cNvSpPr>
            <a:spLocks noGrp="1"/>
          </p:cNvSpPr>
          <p:nvPr>
            <p:ph idx="1"/>
          </p:nvPr>
        </p:nvSpPr>
        <p:spPr>
          <a:xfrm>
            <a:off x="343695" y="1110343"/>
            <a:ext cx="8529372" cy="3956180"/>
          </a:xfrm>
        </p:spPr>
        <p:txBody>
          <a:bodyPr>
            <a:normAutofit/>
          </a:bodyPr>
          <a:lstStyle/>
          <a:p>
            <a:pPr marL="0" indent="0">
              <a:buNone/>
            </a:pPr>
            <a:r>
              <a:rPr lang="en-US" dirty="0"/>
              <a:t>Mission: prevent and alleviate human suffering in the face of emergencies.</a:t>
            </a:r>
          </a:p>
          <a:p>
            <a:r>
              <a:rPr lang="en-US" dirty="0"/>
              <a:t>Provide disaster relief</a:t>
            </a:r>
          </a:p>
          <a:p>
            <a:r>
              <a:rPr lang="en-US" dirty="0"/>
              <a:t>Temporary housing</a:t>
            </a:r>
          </a:p>
          <a:p>
            <a:r>
              <a:rPr lang="en-US" dirty="0"/>
              <a:t>Provide personal essentials</a:t>
            </a:r>
          </a:p>
          <a:p>
            <a:r>
              <a:rPr lang="en-US" dirty="0"/>
              <a:t>Armed services locator</a:t>
            </a:r>
          </a:p>
        </p:txBody>
      </p:sp>
      <p:pic>
        <p:nvPicPr>
          <p:cNvPr id="2" name="Picture 1"/>
          <p:cNvPicPr>
            <a:picLocks noChangeAspect="1"/>
          </p:cNvPicPr>
          <p:nvPr/>
        </p:nvPicPr>
        <p:blipFill>
          <a:blip r:embed="rId4"/>
          <a:stretch>
            <a:fillRect/>
          </a:stretch>
        </p:blipFill>
        <p:spPr>
          <a:xfrm>
            <a:off x="5365864" y="3157692"/>
            <a:ext cx="3507203" cy="2310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93E3B089-FD3F-4D9C-8063-C9AFF947146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278104">
            <a:off x="4431988" y="1560962"/>
            <a:ext cx="2174634" cy="2633012"/>
          </a:xfrm>
          <a:prstGeom prst="rect">
            <a:avLst/>
          </a:prstGeom>
        </p:spPr>
      </p:pic>
    </p:spTree>
    <p:custDataLst>
      <p:tags r:id="rId1"/>
    </p:custDataLst>
    <p:extLst>
      <p:ext uri="{BB962C8B-B14F-4D97-AF65-F5344CB8AC3E}">
        <p14:creationId xmlns:p14="http://schemas.microsoft.com/office/powerpoint/2010/main" val="242056575"/>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Meals on Wheels</a:t>
            </a:r>
            <a:endParaRPr lang="en-US" dirty="0"/>
          </a:p>
        </p:txBody>
      </p:sp>
      <p:sp>
        <p:nvSpPr>
          <p:cNvPr id="7" name="Content Placeholder 6"/>
          <p:cNvSpPr>
            <a:spLocks noGrp="1"/>
          </p:cNvSpPr>
          <p:nvPr>
            <p:ph idx="1"/>
          </p:nvPr>
        </p:nvSpPr>
        <p:spPr>
          <a:xfrm>
            <a:off x="343695" y="1154624"/>
            <a:ext cx="8529372" cy="3198301"/>
          </a:xfrm>
        </p:spPr>
        <p:txBody>
          <a:bodyPr/>
          <a:lstStyle/>
          <a:p>
            <a:pPr marL="0" indent="0">
              <a:buNone/>
            </a:pPr>
            <a:r>
              <a:rPr lang="en-US" dirty="0"/>
              <a:t>Mission: to serve fresh-made, hot meals to homebound seniors and disabled individuals daily.</a:t>
            </a:r>
          </a:p>
          <a:p>
            <a:r>
              <a:rPr lang="en-US" dirty="0"/>
              <a:t>Serving East Texas since 1973</a:t>
            </a:r>
          </a:p>
          <a:p>
            <a:r>
              <a:rPr lang="en-US" dirty="0"/>
              <a:t>326 Henderson County Clients</a:t>
            </a:r>
          </a:p>
          <a:p>
            <a:r>
              <a:rPr lang="en-US" dirty="0"/>
              <a:t>83,000 Meals Delivered per Year</a:t>
            </a:r>
          </a:p>
        </p:txBody>
      </p:sp>
      <p:pic>
        <p:nvPicPr>
          <p:cNvPr id="8" name="Content Placeholder 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6863292" y="2619224"/>
            <a:ext cx="2009775" cy="3013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p:cNvPicPr>
            <a:picLocks noChangeAspect="1"/>
          </p:cNvPicPr>
          <p:nvPr/>
        </p:nvPicPr>
        <p:blipFill>
          <a:blip r:embed="rId5"/>
          <a:stretch>
            <a:fillRect/>
          </a:stretch>
        </p:blipFill>
        <p:spPr>
          <a:xfrm>
            <a:off x="1261524" y="4244245"/>
            <a:ext cx="2613431" cy="1731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134FA1CA-95FF-49AF-B8C8-873AAC70ACE6}"/>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8175" y="4025150"/>
            <a:ext cx="1981573" cy="2081105"/>
          </a:xfrm>
          <a:prstGeom prst="rect">
            <a:avLst/>
          </a:prstGeom>
        </p:spPr>
      </p:pic>
    </p:spTree>
    <p:custDataLst>
      <p:tags r:id="rId1"/>
    </p:custDataLst>
    <p:extLst>
      <p:ext uri="{BB962C8B-B14F-4D97-AF65-F5344CB8AC3E}">
        <p14:creationId xmlns:p14="http://schemas.microsoft.com/office/powerpoint/2010/main" val="911473109"/>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East Texas Crisis Center, Inc.</a:t>
            </a:r>
            <a:endParaRPr lang="en-US" dirty="0"/>
          </a:p>
        </p:txBody>
      </p:sp>
      <p:sp>
        <p:nvSpPr>
          <p:cNvPr id="6" name="Content Placeholder 5"/>
          <p:cNvSpPr>
            <a:spLocks noGrp="1"/>
          </p:cNvSpPr>
          <p:nvPr>
            <p:ph idx="1"/>
          </p:nvPr>
        </p:nvSpPr>
        <p:spPr>
          <a:xfrm>
            <a:off x="343695" y="1154624"/>
            <a:ext cx="8529372" cy="2745572"/>
          </a:xfrm>
        </p:spPr>
        <p:txBody>
          <a:bodyPr>
            <a:normAutofit lnSpcReduction="10000"/>
          </a:bodyPr>
          <a:lstStyle/>
          <a:p>
            <a:r>
              <a:rPr lang="en-US" dirty="0"/>
              <a:t>Mission: to provide safety, shelter and education to victims of family violence, sexual assault and other violent crimes.</a:t>
            </a:r>
          </a:p>
          <a:p>
            <a:r>
              <a:rPr lang="en-US" dirty="0"/>
              <a:t>Serving Henderson County for 22 years</a:t>
            </a:r>
          </a:p>
          <a:p>
            <a:r>
              <a:rPr lang="en-US" dirty="0"/>
              <a:t>Provides services to both Children and Adults</a:t>
            </a:r>
          </a:p>
        </p:txBody>
      </p:sp>
      <p:pic>
        <p:nvPicPr>
          <p:cNvPr id="2" name="Picture 1"/>
          <p:cNvPicPr>
            <a:picLocks noChangeAspect="1"/>
          </p:cNvPicPr>
          <p:nvPr/>
        </p:nvPicPr>
        <p:blipFill>
          <a:blip r:embed="rId4"/>
          <a:stretch>
            <a:fillRect/>
          </a:stretch>
        </p:blipFill>
        <p:spPr>
          <a:xfrm>
            <a:off x="1476659" y="3900196"/>
            <a:ext cx="6417040" cy="199282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Picture 7">
            <a:extLst>
              <a:ext uri="{FF2B5EF4-FFF2-40B4-BE49-F238E27FC236}">
                <a16:creationId xmlns:a16="http://schemas.microsoft.com/office/drawing/2014/main" id="{AA3C3EFF-4930-4314-8048-1EC761EE6894}"/>
              </a:ext>
            </a:extLst>
          </p:cNvPr>
          <p:cNvPicPr>
            <a:picLocks noChangeAspect="1"/>
          </p:cNvPicPr>
          <p:nvPr/>
        </p:nvPicPr>
        <p:blipFill>
          <a:blip r:embed="rId5">
            <a:clrChange>
              <a:clrFrom>
                <a:srgbClr val="F6F8F7"/>
              </a:clrFrom>
              <a:clrTo>
                <a:srgbClr val="F6F8F7">
                  <a:alpha val="0"/>
                </a:srgbClr>
              </a:clrTo>
            </a:clrChange>
            <a:extLst>
              <a:ext uri="{28A0092B-C50C-407E-A947-70E740481C1C}">
                <a14:useLocalDpi xmlns:a14="http://schemas.microsoft.com/office/drawing/2010/main" val="0"/>
              </a:ext>
            </a:extLst>
          </a:blip>
          <a:stretch>
            <a:fillRect/>
          </a:stretch>
        </p:blipFill>
        <p:spPr>
          <a:xfrm rot="20049908">
            <a:off x="186612" y="3491672"/>
            <a:ext cx="1628775" cy="2809875"/>
          </a:xfrm>
          <a:prstGeom prst="rect">
            <a:avLst/>
          </a:prstGeom>
        </p:spPr>
      </p:pic>
      <p:pic>
        <p:nvPicPr>
          <p:cNvPr id="10" name="Picture 9">
            <a:extLst>
              <a:ext uri="{FF2B5EF4-FFF2-40B4-BE49-F238E27FC236}">
                <a16:creationId xmlns:a16="http://schemas.microsoft.com/office/drawing/2014/main" id="{B49F599B-73BE-4B56-857E-3C68BDD1FDC2}"/>
              </a:ext>
            </a:extLst>
          </p:cNvPr>
          <p:cNvPicPr>
            <a:picLocks noChangeAspect="1"/>
          </p:cNvPicPr>
          <p:nvPr/>
        </p:nvPicPr>
        <p:blipFill>
          <a:blip r:embed="rId6">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197864" y="3900196"/>
            <a:ext cx="1828799" cy="2166151"/>
          </a:xfrm>
          <a:prstGeom prst="rect">
            <a:avLst/>
          </a:prstGeom>
        </p:spPr>
      </p:pic>
    </p:spTree>
    <p:custDataLst>
      <p:tags r:id="rId1"/>
    </p:custDataLst>
    <p:extLst>
      <p:ext uri="{BB962C8B-B14F-4D97-AF65-F5344CB8AC3E}">
        <p14:creationId xmlns:p14="http://schemas.microsoft.com/office/powerpoint/2010/main" val="2718997104"/>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43694" y="1274407"/>
            <a:ext cx="8735438" cy="4492666"/>
          </a:xfrm>
        </p:spPr>
        <p:txBody>
          <a:bodyPr>
            <a:normAutofit/>
          </a:bodyPr>
          <a:lstStyle/>
          <a:p>
            <a:pPr marL="0" indent="0">
              <a:buNone/>
            </a:pPr>
            <a:r>
              <a:rPr lang="en-US" sz="2000" dirty="0"/>
              <a:t>Mission: to provide low-cost, high-quality health care to the working uninsured of Henderson County</a:t>
            </a:r>
          </a:p>
          <a:p>
            <a:r>
              <a:rPr lang="en-US" sz="2000" dirty="0"/>
              <a:t>Basic medical and dental services</a:t>
            </a:r>
          </a:p>
          <a:p>
            <a:pPr lvl="1"/>
            <a:r>
              <a:rPr lang="en-US" sz="1800" dirty="0"/>
              <a:t>Laboratory testing</a:t>
            </a:r>
          </a:p>
          <a:p>
            <a:pPr lvl="1"/>
            <a:r>
              <a:rPr lang="en-US" sz="1800" dirty="0"/>
              <a:t>Prescription drug program</a:t>
            </a:r>
          </a:p>
          <a:p>
            <a:pPr lvl="1"/>
            <a:r>
              <a:rPr lang="en-US" sz="1800" dirty="0"/>
              <a:t>Radiology, mammography</a:t>
            </a:r>
          </a:p>
          <a:p>
            <a:pPr lvl="1"/>
            <a:r>
              <a:rPr lang="en-US" sz="1800" dirty="0"/>
              <a:t>Podiatry</a:t>
            </a:r>
          </a:p>
          <a:p>
            <a:pPr lvl="1"/>
            <a:r>
              <a:rPr lang="en-US" sz="1800" dirty="0"/>
              <a:t>Dietary counseling</a:t>
            </a:r>
          </a:p>
          <a:p>
            <a:pPr lvl="1"/>
            <a:r>
              <a:rPr lang="en-US" sz="1800" dirty="0"/>
              <a:t>Gynecological consultation</a:t>
            </a:r>
          </a:p>
        </p:txBody>
      </p:sp>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79249" y="1862409"/>
            <a:ext cx="4094163" cy="3070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normAutofit fontScale="90000"/>
          </a:bodyPr>
          <a:lstStyle/>
          <a:p>
            <a:r>
              <a:rPr lang="en-US"/>
              <a:t>Disciples Clinic of Athens, Texas</a:t>
            </a:r>
            <a:endParaRPr lang="en-US" dirty="0"/>
          </a:p>
        </p:txBody>
      </p:sp>
      <p:pic>
        <p:nvPicPr>
          <p:cNvPr id="9" name="Picture 8">
            <a:extLst>
              <a:ext uri="{FF2B5EF4-FFF2-40B4-BE49-F238E27FC236}">
                <a16:creationId xmlns:a16="http://schemas.microsoft.com/office/drawing/2014/main" id="{7D592695-726E-4975-A873-3213634797A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53759" y="4602779"/>
            <a:ext cx="2111344" cy="1494547"/>
          </a:xfrm>
          <a:prstGeom prst="rect">
            <a:avLst/>
          </a:prstGeom>
        </p:spPr>
      </p:pic>
    </p:spTree>
    <p:custDataLst>
      <p:tags r:id="rId1"/>
    </p:custDataLst>
    <p:extLst>
      <p:ext uri="{BB962C8B-B14F-4D97-AF65-F5344CB8AC3E}">
        <p14:creationId xmlns:p14="http://schemas.microsoft.com/office/powerpoint/2010/main" val="3299943129"/>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29841" y="1433513"/>
            <a:ext cx="3369468" cy="4492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p:cNvSpPr>
            <a:spLocks noGrp="1"/>
          </p:cNvSpPr>
          <p:nvPr>
            <p:ph sz="half" idx="2"/>
          </p:nvPr>
        </p:nvSpPr>
        <p:spPr/>
        <p:txBody>
          <a:bodyPr>
            <a:normAutofit fontScale="70000" lnSpcReduction="20000"/>
          </a:bodyPr>
          <a:lstStyle/>
          <a:p>
            <a:r>
              <a:rPr lang="en-US" dirty="0"/>
              <a:t>Mission: The education and awareness of domestic violence.</a:t>
            </a:r>
          </a:p>
          <a:p>
            <a:r>
              <a:rPr lang="en-US" dirty="0"/>
              <a:t>Provides assistance to victims of domestic violence</a:t>
            </a:r>
          </a:p>
          <a:p>
            <a:pPr lvl="1"/>
            <a:r>
              <a:rPr lang="en-US" dirty="0"/>
              <a:t>Short Term shelter</a:t>
            </a:r>
          </a:p>
          <a:p>
            <a:pPr lvl="1"/>
            <a:r>
              <a:rPr lang="en-US" dirty="0"/>
              <a:t>Transitional Housing</a:t>
            </a:r>
          </a:p>
          <a:p>
            <a:r>
              <a:rPr lang="en-US" dirty="0"/>
              <a:t>Client Services</a:t>
            </a:r>
          </a:p>
          <a:p>
            <a:pPr lvl="1"/>
            <a:r>
              <a:rPr lang="en-US" dirty="0"/>
              <a:t>Gas Vouchers</a:t>
            </a:r>
          </a:p>
          <a:p>
            <a:pPr lvl="1"/>
            <a:r>
              <a:rPr lang="en-US" dirty="0"/>
              <a:t>Transportation</a:t>
            </a:r>
          </a:p>
          <a:p>
            <a:pPr lvl="1"/>
            <a:r>
              <a:rPr lang="en-US" dirty="0"/>
              <a:t>Clothes/School Uniforms</a:t>
            </a:r>
          </a:p>
          <a:p>
            <a:pPr lvl="1"/>
            <a:r>
              <a:rPr lang="en-US" dirty="0"/>
              <a:t>Personal care items</a:t>
            </a:r>
          </a:p>
          <a:p>
            <a:pPr lvl="1"/>
            <a:r>
              <a:rPr lang="en-US" dirty="0"/>
              <a:t>Household items</a:t>
            </a:r>
          </a:p>
        </p:txBody>
      </p:sp>
      <p:sp>
        <p:nvSpPr>
          <p:cNvPr id="3" name="Title 2"/>
          <p:cNvSpPr>
            <a:spLocks noGrp="1"/>
          </p:cNvSpPr>
          <p:nvPr>
            <p:ph type="title"/>
          </p:nvPr>
        </p:nvSpPr>
        <p:spPr/>
        <p:txBody>
          <a:bodyPr>
            <a:normAutofit fontScale="90000"/>
          </a:bodyPr>
          <a:lstStyle/>
          <a:p>
            <a:r>
              <a:rPr lang="en-US"/>
              <a:t>Family Peace Project</a:t>
            </a:r>
            <a:endParaRPr lang="en-US" dirty="0"/>
          </a:p>
        </p:txBody>
      </p:sp>
      <p:sp>
        <p:nvSpPr>
          <p:cNvPr id="13" name="Rectangle 12">
            <a:extLst>
              <a:ext uri="{FF2B5EF4-FFF2-40B4-BE49-F238E27FC236}">
                <a16:creationId xmlns:a16="http://schemas.microsoft.com/office/drawing/2014/main" id="{99A8C7C4-2867-43E2-8C94-8E75D61AF810}"/>
              </a:ext>
            </a:extLst>
          </p:cNvPr>
          <p:cNvSpPr/>
          <p:nvPr/>
        </p:nvSpPr>
        <p:spPr>
          <a:xfrm rot="744181">
            <a:off x="3568642" y="4251275"/>
            <a:ext cx="22316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DDED11-32F9-4EE2-BDFD-31A8CB2E690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14575" y="3849474"/>
            <a:ext cx="2428875" cy="1885950"/>
          </a:xfrm>
          <a:prstGeom prst="rect">
            <a:avLst/>
          </a:prstGeom>
        </p:spPr>
      </p:pic>
    </p:spTree>
    <p:custDataLst>
      <p:tags r:id="rId1"/>
    </p:custDataLst>
    <p:extLst>
      <p:ext uri="{BB962C8B-B14F-4D97-AF65-F5344CB8AC3E}">
        <p14:creationId xmlns:p14="http://schemas.microsoft.com/office/powerpoint/2010/main" val="1942664720"/>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b">
            <a:normAutofit/>
          </a:bodyPr>
          <a:lstStyle/>
          <a:p>
            <a:r>
              <a:rPr lang="en-US" dirty="0">
                <a:effectLst>
                  <a:outerShdw blurRad="38100" dist="38100" dir="2700000" algn="tl">
                    <a:schemeClr val="tx1">
                      <a:alpha val="43000"/>
                    </a:schemeClr>
                  </a:outerShdw>
                </a:effectLst>
              </a:rPr>
              <a:t>Henderson County 4-H</a:t>
            </a:r>
          </a:p>
        </p:txBody>
      </p:sp>
      <p:sp>
        <p:nvSpPr>
          <p:cNvPr id="4" name="Content Placeholder 3"/>
          <p:cNvSpPr>
            <a:spLocks noGrp="1"/>
          </p:cNvSpPr>
          <p:nvPr>
            <p:ph idx="1"/>
          </p:nvPr>
        </p:nvSpPr>
        <p:spPr>
          <a:xfrm>
            <a:off x="343695" y="1154624"/>
            <a:ext cx="6038444" cy="4397090"/>
          </a:xfrm>
        </p:spPr>
        <p:txBody>
          <a:bodyPr>
            <a:normAutofit fontScale="92500"/>
          </a:bodyPr>
          <a:lstStyle/>
          <a:p>
            <a:pPr marL="0" indent="0">
              <a:buNone/>
            </a:pPr>
            <a:r>
              <a:rPr lang="en-US" sz="2400" dirty="0"/>
              <a:t>Mission: Prepares youth to lead and succeed.</a:t>
            </a:r>
          </a:p>
          <a:p>
            <a:r>
              <a:rPr lang="en-US" sz="2400" dirty="0"/>
              <a:t>5000 students impacted by 4H programming</a:t>
            </a:r>
          </a:p>
          <a:p>
            <a:r>
              <a:rPr lang="en-US" sz="2200" dirty="0"/>
              <a:t>UW funds</a:t>
            </a:r>
          </a:p>
          <a:p>
            <a:pPr lvl="1"/>
            <a:r>
              <a:rPr lang="en-US" sz="2000" dirty="0"/>
              <a:t>New program</a:t>
            </a:r>
          </a:p>
          <a:p>
            <a:pPr lvl="1"/>
            <a:r>
              <a:rPr lang="en-US" sz="2000" dirty="0"/>
              <a:t>Competition and conference fees</a:t>
            </a:r>
          </a:p>
          <a:p>
            <a:pPr lvl="1"/>
            <a:r>
              <a:rPr lang="en-US" sz="2000" dirty="0"/>
              <a:t>Community Services such as </a:t>
            </a:r>
            <a:br>
              <a:rPr lang="en-US" sz="2000" dirty="0"/>
            </a:br>
            <a:r>
              <a:rPr lang="en-US" sz="2000" dirty="0"/>
              <a:t>transportation, concessions, </a:t>
            </a:r>
            <a:br>
              <a:rPr lang="en-US" sz="2000" dirty="0"/>
            </a:br>
            <a:r>
              <a:rPr lang="en-US" sz="2000" dirty="0"/>
              <a:t>refreshments etc.</a:t>
            </a:r>
          </a:p>
          <a:p>
            <a:pPr lvl="1"/>
            <a:r>
              <a:rPr lang="en-US" sz="2000" dirty="0"/>
              <a:t>Educational Materials</a:t>
            </a:r>
          </a:p>
        </p:txBody>
      </p:sp>
      <p:pic>
        <p:nvPicPr>
          <p:cNvPr id="5" name="Content Placeholder 4"/>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5047861" y="3176032"/>
            <a:ext cx="3750906" cy="2375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DDEDE678-AF32-47F5-9E21-2265615F835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137789" flipH="1">
            <a:off x="6218654" y="1573474"/>
            <a:ext cx="2279054" cy="1544414"/>
          </a:xfrm>
          <a:prstGeom prst="rect">
            <a:avLst/>
          </a:prstGeom>
        </p:spPr>
      </p:pic>
    </p:spTree>
    <p:custDataLst>
      <p:tags r:id="rId1"/>
    </p:custDataLst>
    <p:extLst>
      <p:ext uri="{BB962C8B-B14F-4D97-AF65-F5344CB8AC3E}">
        <p14:creationId xmlns:p14="http://schemas.microsoft.com/office/powerpoint/2010/main" val="1979448319"/>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68602" y="1433027"/>
            <a:ext cx="8799197" cy="4492666"/>
          </a:xfrm>
        </p:spPr>
        <p:txBody>
          <a:bodyPr>
            <a:normAutofit/>
          </a:bodyPr>
          <a:lstStyle/>
          <a:p>
            <a:r>
              <a:rPr lang="en-US" sz="1800" dirty="0"/>
              <a:t>Mission: An advocate of reading, learning, and personal discovery.  The Library aspires to provide a venue for people to meet, interact, learn, exchange ideas and information and grow!</a:t>
            </a:r>
          </a:p>
          <a:p>
            <a:r>
              <a:rPr lang="en-US" sz="1800" dirty="0"/>
              <a:t>Began as a bookmobile in 1970</a:t>
            </a:r>
          </a:p>
          <a:p>
            <a:r>
              <a:rPr lang="en-US" sz="1800" dirty="0"/>
              <a:t>20,000 visitors a year</a:t>
            </a:r>
          </a:p>
          <a:p>
            <a:r>
              <a:rPr lang="en-US" sz="1800" dirty="0"/>
              <a:t>Multiple Services &amp; Programs</a:t>
            </a:r>
          </a:p>
          <a:p>
            <a:pPr marL="285750" lvl="1" indent="-114300">
              <a:buFont typeface="Rockwell" panose="02060603020205020403" pitchFamily="18" charset="0"/>
              <a:buChar char="∙"/>
            </a:pPr>
            <a:r>
              <a:rPr lang="en-US" sz="1600" dirty="0"/>
              <a:t>Wi-Fi &amp; Internet Access</a:t>
            </a:r>
          </a:p>
          <a:p>
            <a:pPr marL="285750" lvl="1" indent="-114300">
              <a:buFont typeface="Rockwell" panose="02060603020205020403" pitchFamily="18" charset="0"/>
              <a:buChar char="∙"/>
            </a:pPr>
            <a:r>
              <a:rPr lang="en-US" sz="1600" dirty="0"/>
              <a:t>Downloadable E Books</a:t>
            </a:r>
          </a:p>
          <a:p>
            <a:pPr marL="285750" lvl="1" indent="-114300">
              <a:buFont typeface="Rockwell" panose="02060603020205020403" pitchFamily="18" charset="0"/>
              <a:buChar char="∙"/>
            </a:pPr>
            <a:r>
              <a:rPr lang="en-US" sz="1600" dirty="0"/>
              <a:t>Computer Training	</a:t>
            </a:r>
          </a:p>
          <a:p>
            <a:pPr marL="285750" lvl="1" indent="-114300">
              <a:buFont typeface="Rockwell" panose="02060603020205020403" pitchFamily="18" charset="0"/>
              <a:buChar char="∙"/>
            </a:pPr>
            <a:r>
              <a:rPr lang="en-US" sz="1600" dirty="0"/>
              <a:t>Adult Literacy &amp; ESL</a:t>
            </a:r>
          </a:p>
          <a:p>
            <a:pPr marL="285750" lvl="1" indent="-114300">
              <a:buFont typeface="Rockwell" panose="02060603020205020403" pitchFamily="18" charset="0"/>
              <a:buChar char="∙"/>
            </a:pPr>
            <a:r>
              <a:rPr lang="en-US" sz="1600" dirty="0"/>
              <a:t>Summer Reading</a:t>
            </a:r>
          </a:p>
          <a:p>
            <a:pPr marL="285750" lvl="1" indent="-114300">
              <a:buFont typeface="Rockwell" panose="02060603020205020403" pitchFamily="18" charset="0"/>
              <a:buChar char="∙"/>
            </a:pPr>
            <a:r>
              <a:rPr lang="en-US" sz="1600" dirty="0"/>
              <a:t>Photography Classes</a:t>
            </a:r>
          </a:p>
        </p:txBody>
      </p:sp>
      <p:sp>
        <p:nvSpPr>
          <p:cNvPr id="3" name="Title 2"/>
          <p:cNvSpPr>
            <a:spLocks noGrp="1"/>
          </p:cNvSpPr>
          <p:nvPr>
            <p:ph type="title"/>
          </p:nvPr>
        </p:nvSpPr>
        <p:spPr/>
        <p:txBody>
          <a:bodyPr>
            <a:normAutofit fontScale="90000"/>
          </a:bodyPr>
          <a:lstStyle/>
          <a:p>
            <a:r>
              <a:rPr lang="en-US"/>
              <a:t>Library at Cedar Creek Lake</a:t>
            </a:r>
            <a:endParaRPr lang="en-US" dirty="0"/>
          </a:p>
        </p:txBody>
      </p:sp>
      <p:grpSp>
        <p:nvGrpSpPr>
          <p:cNvPr id="10" name="Group 9"/>
          <p:cNvGrpSpPr/>
          <p:nvPr/>
        </p:nvGrpSpPr>
        <p:grpSpPr>
          <a:xfrm>
            <a:off x="4833257" y="2286000"/>
            <a:ext cx="4040155" cy="3172408"/>
            <a:chOff x="6310791" y="1368092"/>
            <a:chExt cx="5342857" cy="3604415"/>
          </a:xfrm>
        </p:grpSpPr>
        <p:pic>
          <p:nvPicPr>
            <p:cNvPr id="11" name="Picture 10"/>
            <p:cNvPicPr>
              <a:picLocks noChangeAspect="1"/>
            </p:cNvPicPr>
            <p:nvPr/>
          </p:nvPicPr>
          <p:blipFill>
            <a:blip r:embed="rId4"/>
            <a:stretch>
              <a:fillRect/>
            </a:stretch>
          </p:blipFill>
          <p:spPr>
            <a:xfrm>
              <a:off x="6310791" y="1368092"/>
              <a:ext cx="5342857" cy="175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5"/>
            <a:stretch>
              <a:fillRect/>
            </a:stretch>
          </p:blipFill>
          <p:spPr>
            <a:xfrm>
              <a:off x="6310791" y="3120473"/>
              <a:ext cx="3158050" cy="1852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rotWithShape="1">
            <a:blip r:embed="rId6"/>
            <a:srcRect r="14921"/>
            <a:stretch/>
          </p:blipFill>
          <p:spPr>
            <a:xfrm>
              <a:off x="9478721" y="3120473"/>
              <a:ext cx="2172288" cy="1852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8" name="Picture 7">
            <a:extLst>
              <a:ext uri="{FF2B5EF4-FFF2-40B4-BE49-F238E27FC236}">
                <a16:creationId xmlns:a16="http://schemas.microsoft.com/office/drawing/2014/main" id="{3BF89E8E-AAA5-4F99-9A2C-C1AF3B9A9F1C}"/>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27187" y="5222588"/>
            <a:ext cx="1406209" cy="1406209"/>
          </a:xfrm>
          <a:prstGeom prst="rect">
            <a:avLst/>
          </a:prstGeom>
        </p:spPr>
      </p:pic>
      <p:pic>
        <p:nvPicPr>
          <p:cNvPr id="14" name="Picture 13">
            <a:extLst>
              <a:ext uri="{FF2B5EF4-FFF2-40B4-BE49-F238E27FC236}">
                <a16:creationId xmlns:a16="http://schemas.microsoft.com/office/drawing/2014/main" id="{E43D0D3E-AB19-4179-B87F-97695B892EA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25756" y="3573312"/>
            <a:ext cx="1936120" cy="2431426"/>
          </a:xfrm>
          <a:prstGeom prst="rect">
            <a:avLst/>
          </a:prstGeom>
        </p:spPr>
      </p:pic>
    </p:spTree>
    <p:custDataLst>
      <p:tags r:id="rId1"/>
    </p:custDataLst>
    <p:extLst>
      <p:ext uri="{BB962C8B-B14F-4D97-AF65-F5344CB8AC3E}">
        <p14:creationId xmlns:p14="http://schemas.microsoft.com/office/powerpoint/2010/main" val="4002912397"/>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8AB4BA-F12D-4A74-BD94-BFD0A6350AC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1350" y="74645"/>
            <a:ext cx="5780250" cy="6596743"/>
          </a:xfrm>
          <a:prstGeom prst="rect">
            <a:avLst/>
          </a:prstGeom>
        </p:spPr>
      </p:pic>
    </p:spTree>
    <p:extLst>
      <p:ext uri="{BB962C8B-B14F-4D97-AF65-F5344CB8AC3E}">
        <p14:creationId xmlns:p14="http://schemas.microsoft.com/office/powerpoint/2010/main" val="406598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a:bodyPr>
          <a:lstStyle/>
          <a:p>
            <a:r>
              <a:rPr lang="en-US" sz="2000" dirty="0"/>
              <a:t>Henderson County HELP Center</a:t>
            </a:r>
          </a:p>
          <a:p>
            <a:pPr lvl="1"/>
            <a:r>
              <a:rPr lang="en-US" sz="1800" dirty="0"/>
              <a:t>New Beginnings</a:t>
            </a:r>
          </a:p>
          <a:p>
            <a:pPr lvl="1"/>
            <a:r>
              <a:rPr lang="en-US" sz="1800" dirty="0"/>
              <a:t>Child Advocacy Program</a:t>
            </a:r>
          </a:p>
          <a:p>
            <a:pPr lvl="1"/>
            <a:r>
              <a:rPr lang="en-US" sz="1800" dirty="0"/>
              <a:t>Children’s Emergency Fund</a:t>
            </a:r>
          </a:p>
          <a:p>
            <a:pPr lvl="1"/>
            <a:r>
              <a:rPr lang="en-US" sz="1800" dirty="0"/>
              <a:t>UW Help Line</a:t>
            </a:r>
          </a:p>
          <a:p>
            <a:r>
              <a:rPr lang="en-US" sz="2000" dirty="0"/>
              <a:t>CASA of Trinity Valley</a:t>
            </a:r>
          </a:p>
          <a:p>
            <a:r>
              <a:rPr lang="en-US" sz="2000" dirty="0"/>
              <a:t>East Texas Council on Alcoholism &amp; Drug Abuse</a:t>
            </a:r>
          </a:p>
          <a:p>
            <a:r>
              <a:rPr lang="en-US" sz="2000" dirty="0"/>
              <a:t>East Texas Arboretum</a:t>
            </a:r>
          </a:p>
          <a:p>
            <a:r>
              <a:rPr lang="en-US" sz="2000" dirty="0"/>
              <a:t>Labor of Love</a:t>
            </a:r>
          </a:p>
          <a:p>
            <a:r>
              <a:rPr lang="en-US" sz="2000" dirty="0"/>
              <a:t>Lila Lane Outreach</a:t>
            </a:r>
          </a:p>
        </p:txBody>
      </p:sp>
      <p:sp>
        <p:nvSpPr>
          <p:cNvPr id="4" name="Content Placeholder 3"/>
          <p:cNvSpPr>
            <a:spLocks noGrp="1"/>
          </p:cNvSpPr>
          <p:nvPr>
            <p:ph sz="half" idx="2"/>
          </p:nvPr>
        </p:nvSpPr>
        <p:spPr/>
        <p:txBody>
          <a:bodyPr>
            <a:normAutofit lnSpcReduction="10000"/>
          </a:bodyPr>
          <a:lstStyle/>
          <a:p>
            <a:r>
              <a:rPr lang="en-US" sz="2000" dirty="0"/>
              <a:t>Boy Scouts of America</a:t>
            </a:r>
          </a:p>
          <a:p>
            <a:r>
              <a:rPr lang="en-US" sz="2000" dirty="0"/>
              <a:t>Alzheimer’s Coalition of Henderson County</a:t>
            </a:r>
          </a:p>
          <a:p>
            <a:r>
              <a:rPr lang="en-US" sz="2000" dirty="0"/>
              <a:t>American Red Cross</a:t>
            </a:r>
          </a:p>
          <a:p>
            <a:r>
              <a:rPr lang="en-US" sz="2000" dirty="0"/>
              <a:t>Meals on Wheels</a:t>
            </a:r>
          </a:p>
          <a:p>
            <a:r>
              <a:rPr lang="en-US" sz="2000" dirty="0"/>
              <a:t>East Texas Crisis Center</a:t>
            </a:r>
          </a:p>
          <a:p>
            <a:r>
              <a:rPr lang="en-US" sz="2000" dirty="0"/>
              <a:t>Disciples Clinic of Athens</a:t>
            </a:r>
          </a:p>
          <a:p>
            <a:r>
              <a:rPr lang="en-US" sz="2000" dirty="0"/>
              <a:t>Family Peace Project</a:t>
            </a:r>
          </a:p>
          <a:p>
            <a:r>
              <a:rPr lang="en-US" sz="2000" dirty="0"/>
              <a:t>Henderson County 4-H</a:t>
            </a:r>
          </a:p>
          <a:p>
            <a:r>
              <a:rPr lang="en-US" sz="2000" dirty="0"/>
              <a:t>Library at Cedar Creek Lake</a:t>
            </a:r>
          </a:p>
        </p:txBody>
      </p:sp>
      <p:sp>
        <p:nvSpPr>
          <p:cNvPr id="2" name="Title 1"/>
          <p:cNvSpPr>
            <a:spLocks noGrp="1"/>
          </p:cNvSpPr>
          <p:nvPr>
            <p:ph type="title"/>
          </p:nvPr>
        </p:nvSpPr>
        <p:spPr/>
        <p:txBody>
          <a:bodyPr>
            <a:normAutofit fontScale="90000"/>
          </a:bodyPr>
          <a:lstStyle/>
          <a:p>
            <a:r>
              <a:rPr lang="en-US" dirty="0"/>
              <a:t>Heroes at Home</a:t>
            </a:r>
          </a:p>
        </p:txBody>
      </p:sp>
    </p:spTree>
    <p:custDataLst>
      <p:tags r:id="rId1"/>
    </p:custDataLst>
    <p:extLst>
      <p:ext uri="{BB962C8B-B14F-4D97-AF65-F5344CB8AC3E}">
        <p14:creationId xmlns:p14="http://schemas.microsoft.com/office/powerpoint/2010/main" val="2032802938"/>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HC HELP Center</a:t>
            </a:r>
            <a:endParaRPr lang="en-US" dirty="0"/>
          </a:p>
        </p:txBody>
      </p:sp>
      <p:sp>
        <p:nvSpPr>
          <p:cNvPr id="3" name="Content Placeholder 2"/>
          <p:cNvSpPr>
            <a:spLocks noGrp="1"/>
          </p:cNvSpPr>
          <p:nvPr>
            <p:ph idx="1"/>
          </p:nvPr>
        </p:nvSpPr>
        <p:spPr>
          <a:xfrm>
            <a:off x="343695" y="2133600"/>
            <a:ext cx="4942680" cy="3836806"/>
          </a:xfrm>
        </p:spPr>
        <p:txBody>
          <a:bodyPr>
            <a:normAutofit/>
          </a:bodyPr>
          <a:lstStyle/>
          <a:p>
            <a:r>
              <a:rPr lang="en-US" sz="2000" dirty="0"/>
              <a:t>Pregnancy, Education &amp; Parenting </a:t>
            </a:r>
          </a:p>
          <a:p>
            <a:r>
              <a:rPr lang="en-US" sz="2000" dirty="0"/>
              <a:t>New Beginnings</a:t>
            </a:r>
          </a:p>
          <a:p>
            <a:r>
              <a:rPr lang="en-US" sz="2000" dirty="0"/>
              <a:t>After Baby Comes</a:t>
            </a:r>
          </a:p>
          <a:p>
            <a:r>
              <a:rPr lang="en-US" sz="2000" dirty="0"/>
              <a:t>Child Advocacy Center</a:t>
            </a:r>
          </a:p>
          <a:p>
            <a:r>
              <a:rPr lang="en-US" sz="2000" dirty="0"/>
              <a:t>United Way Help Line</a:t>
            </a:r>
          </a:p>
          <a:p>
            <a:r>
              <a:rPr lang="en-US" sz="2000" dirty="0"/>
              <a:t>Student Assistance Programs</a:t>
            </a:r>
          </a:p>
          <a:p>
            <a:r>
              <a:rPr lang="en-US" sz="2000" dirty="0"/>
              <a:t>Abstinence Education</a:t>
            </a:r>
          </a:p>
          <a:p>
            <a:r>
              <a:rPr lang="en-US" sz="2000" dirty="0"/>
              <a:t>Parents Anonymous</a:t>
            </a:r>
          </a:p>
        </p:txBody>
      </p:sp>
      <p:sp>
        <p:nvSpPr>
          <p:cNvPr id="4" name="Text Placeholder 3"/>
          <p:cNvSpPr>
            <a:spLocks noGrp="1"/>
          </p:cNvSpPr>
          <p:nvPr>
            <p:ph type="body" idx="4294967295"/>
          </p:nvPr>
        </p:nvSpPr>
        <p:spPr>
          <a:xfrm>
            <a:off x="266700" y="1300163"/>
            <a:ext cx="8696325" cy="765175"/>
          </a:xfrm>
        </p:spPr>
        <p:txBody>
          <a:bodyPr>
            <a:normAutofit fontScale="77500" lnSpcReduction="20000"/>
          </a:bodyPr>
          <a:lstStyle/>
          <a:p>
            <a:pPr marL="0" indent="0">
              <a:buNone/>
            </a:pPr>
            <a:r>
              <a:rPr lang="en-US" dirty="0"/>
              <a:t>Providing support, care, health and well being to people of Henderson County.</a:t>
            </a:r>
          </a:p>
        </p:txBody>
      </p:sp>
      <p:pic>
        <p:nvPicPr>
          <p:cNvPr id="8" name="Picture Placeholder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056" r="9056"/>
          <a:stretch>
            <a:fillRect/>
          </a:stretch>
        </p:blipFill>
        <p:spPr>
          <a:xfrm>
            <a:off x="4724399" y="2814638"/>
            <a:ext cx="3279725" cy="2795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F5454CD7-EFD0-4326-92B6-B380FA1928B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07513">
            <a:off x="7181850" y="1463676"/>
            <a:ext cx="1962150" cy="2324100"/>
          </a:xfrm>
          <a:prstGeom prst="rect">
            <a:avLst/>
          </a:prstGeom>
        </p:spPr>
      </p:pic>
    </p:spTree>
    <p:custDataLst>
      <p:tags r:id="rId1"/>
    </p:custDataLst>
    <p:extLst>
      <p:ext uri="{BB962C8B-B14F-4D97-AF65-F5344CB8AC3E}">
        <p14:creationId xmlns:p14="http://schemas.microsoft.com/office/powerpoint/2010/main" val="473599116"/>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CASA of Trinity Valley</a:t>
            </a:r>
          </a:p>
        </p:txBody>
      </p:sp>
      <p:sp>
        <p:nvSpPr>
          <p:cNvPr id="3" name="Content Placeholder 2"/>
          <p:cNvSpPr>
            <a:spLocks noGrp="1"/>
          </p:cNvSpPr>
          <p:nvPr>
            <p:ph idx="1"/>
          </p:nvPr>
        </p:nvSpPr>
        <p:spPr>
          <a:xfrm>
            <a:off x="343695" y="1040324"/>
            <a:ext cx="8529372" cy="4930082"/>
          </a:xfrm>
        </p:spPr>
        <p:txBody>
          <a:bodyPr>
            <a:normAutofit fontScale="92500" lnSpcReduction="10000"/>
          </a:bodyPr>
          <a:lstStyle/>
          <a:p>
            <a:pPr marL="0" indent="0">
              <a:buNone/>
            </a:pPr>
            <a:r>
              <a:rPr lang="en-US" dirty="0"/>
              <a:t>Mission: help children find safe, permanent homes as soon as possible and ultimately become healthy adult citizens.</a:t>
            </a:r>
          </a:p>
          <a:p>
            <a:r>
              <a:rPr lang="en-US" dirty="0"/>
              <a:t>Serving Children</a:t>
            </a:r>
          </a:p>
          <a:p>
            <a:r>
              <a:rPr lang="en-US" dirty="0"/>
              <a:t>Finding “Forever Homes”</a:t>
            </a:r>
          </a:p>
          <a:p>
            <a:r>
              <a:rPr lang="en-US" dirty="0"/>
              <a:t>Kids with a CASA Volunteer</a:t>
            </a:r>
          </a:p>
          <a:p>
            <a:pPr lvl="1"/>
            <a:r>
              <a:rPr lang="en-US" dirty="0"/>
              <a:t>Are less likely to be in long-term foster care</a:t>
            </a:r>
          </a:p>
          <a:p>
            <a:pPr lvl="1"/>
            <a:r>
              <a:rPr lang="en-US" dirty="0"/>
              <a:t>More likely to get the services they need</a:t>
            </a:r>
          </a:p>
          <a:p>
            <a:pPr lvl="1"/>
            <a:r>
              <a:rPr lang="en-US" dirty="0"/>
              <a:t>More likely to have a positive attitude toward the future</a:t>
            </a:r>
          </a:p>
          <a:p>
            <a:pPr lvl="1"/>
            <a:r>
              <a:rPr lang="en-US" dirty="0"/>
              <a:t>More likely to do well in school</a:t>
            </a:r>
          </a:p>
        </p:txBody>
      </p:sp>
      <p:pic>
        <p:nvPicPr>
          <p:cNvPr id="6" name="Picture 5">
            <a:extLst>
              <a:ext uri="{FF2B5EF4-FFF2-40B4-BE49-F238E27FC236}">
                <a16:creationId xmlns:a16="http://schemas.microsoft.com/office/drawing/2014/main" id="{10A0114F-8A1C-44BD-953B-DF1D1F9ACAC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72808" y="2564749"/>
            <a:ext cx="2388464" cy="2388464"/>
          </a:xfrm>
          <a:prstGeom prst="rect">
            <a:avLst/>
          </a:prstGeom>
        </p:spPr>
      </p:pic>
    </p:spTree>
    <p:custDataLst>
      <p:tags r:id="rId1"/>
    </p:custDataLst>
    <p:extLst>
      <p:ext uri="{BB962C8B-B14F-4D97-AF65-F5344CB8AC3E}">
        <p14:creationId xmlns:p14="http://schemas.microsoft.com/office/powerpoint/2010/main" val="4093188536"/>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East Texas Council on Alcoholism &amp; Drug Abuse</a:t>
            </a:r>
            <a:endParaRPr lang="en-US" dirty="0"/>
          </a:p>
        </p:txBody>
      </p:sp>
      <p:sp>
        <p:nvSpPr>
          <p:cNvPr id="2" name="Content Placeholder 1"/>
          <p:cNvSpPr>
            <a:spLocks noGrp="1"/>
          </p:cNvSpPr>
          <p:nvPr>
            <p:ph idx="1"/>
          </p:nvPr>
        </p:nvSpPr>
        <p:spPr/>
        <p:txBody>
          <a:bodyPr/>
          <a:lstStyle/>
          <a:p>
            <a:pPr marL="0" indent="0">
              <a:buNone/>
            </a:pPr>
            <a:r>
              <a:rPr lang="en-US" dirty="0"/>
              <a:t>Mission: Provide substance abuse prevention and intervention services for residents of Henderson County.</a:t>
            </a:r>
          </a:p>
          <a:p>
            <a:r>
              <a:rPr lang="en-US" dirty="0"/>
              <a:t>Began in 1966</a:t>
            </a:r>
          </a:p>
          <a:p>
            <a:r>
              <a:rPr lang="en-US" dirty="0"/>
              <a:t>Services:</a:t>
            </a:r>
          </a:p>
          <a:p>
            <a:pPr lvl="1"/>
            <a:r>
              <a:rPr lang="en-US" dirty="0"/>
              <a:t>Substance Abuse Screening and Referral</a:t>
            </a:r>
          </a:p>
          <a:p>
            <a:pPr lvl="1"/>
            <a:r>
              <a:rPr lang="en-US" dirty="0"/>
              <a:t>Offender Education</a:t>
            </a:r>
          </a:p>
          <a:p>
            <a:pPr lvl="1"/>
            <a:r>
              <a:rPr lang="en-US" dirty="0"/>
              <a:t>School-Based Education</a:t>
            </a:r>
          </a:p>
        </p:txBody>
      </p:sp>
      <p:pic>
        <p:nvPicPr>
          <p:cNvPr id="9" name="Picture 8">
            <a:extLst>
              <a:ext uri="{FF2B5EF4-FFF2-40B4-BE49-F238E27FC236}">
                <a16:creationId xmlns:a16="http://schemas.microsoft.com/office/drawing/2014/main" id="{C79991C5-FBCC-49D6-BA7D-23626697E0F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413187" y="2684417"/>
            <a:ext cx="2459880" cy="2951856"/>
          </a:xfrm>
          <a:prstGeom prst="rect">
            <a:avLst/>
          </a:prstGeom>
        </p:spPr>
      </p:pic>
    </p:spTree>
    <p:custDataLst>
      <p:tags r:id="rId1"/>
    </p:custDataLst>
    <p:extLst>
      <p:ext uri="{BB962C8B-B14F-4D97-AF65-F5344CB8AC3E}">
        <p14:creationId xmlns:p14="http://schemas.microsoft.com/office/powerpoint/2010/main" val="3961696116"/>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68603" y="1433027"/>
            <a:ext cx="4443356" cy="4492666"/>
          </a:xfrm>
        </p:spPr>
        <p:txBody>
          <a:bodyPr>
            <a:normAutofit/>
          </a:bodyPr>
          <a:lstStyle/>
          <a:p>
            <a:pPr marL="0" indent="0">
              <a:buNone/>
            </a:pPr>
            <a:r>
              <a:rPr lang="en-US" sz="2400" dirty="0"/>
              <a:t>Mission: Display research and interpret natural environment of East Texas, to introduce species and provide educational activities for all.</a:t>
            </a:r>
          </a:p>
          <a:p>
            <a:r>
              <a:rPr lang="en-US" sz="2400" dirty="0"/>
              <a:t>Educational Opportunities for Children</a:t>
            </a:r>
          </a:p>
          <a:p>
            <a:r>
              <a:rPr lang="en-US" sz="2400" dirty="0"/>
              <a:t>Host school field trips</a:t>
            </a:r>
          </a:p>
          <a:p>
            <a:r>
              <a:rPr lang="en-US" sz="2400" dirty="0"/>
              <a:t>Community Events</a:t>
            </a:r>
          </a:p>
        </p:txBody>
      </p:sp>
      <p:pic>
        <p:nvPicPr>
          <p:cNvPr id="4" name="Content Placeholder 3"/>
          <p:cNvPicPr>
            <a:picLocks noGrp="1" noChangeAspect="1"/>
          </p:cNvPicPr>
          <p:nvPr>
            <p:ph sz="half" idx="2"/>
          </p:nvPr>
        </p:nvPicPr>
        <p:blipFill>
          <a:blip r:embed="rId4"/>
          <a:stretch>
            <a:fillRect/>
          </a:stretch>
        </p:blipFill>
        <p:spPr>
          <a:xfrm>
            <a:off x="4806950" y="2967135"/>
            <a:ext cx="3127497" cy="2083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vert="horz" lIns="91440" tIns="45720" rIns="91440" bIns="45720" rtlCol="0" anchor="b">
            <a:normAutofit/>
          </a:bodyPr>
          <a:lstStyle/>
          <a:p>
            <a:r>
              <a:rPr lang="en-US" dirty="0">
                <a:effectLst>
                  <a:outerShdw blurRad="38100" dist="38100" dir="2700000" algn="tl">
                    <a:schemeClr val="tx1">
                      <a:alpha val="43000"/>
                    </a:schemeClr>
                  </a:outerShdw>
                </a:effectLst>
              </a:rPr>
              <a:t>East Texas Arboretum</a:t>
            </a:r>
          </a:p>
        </p:txBody>
      </p:sp>
      <p:pic>
        <p:nvPicPr>
          <p:cNvPr id="5" name="Picture 4"/>
          <p:cNvPicPr>
            <a:picLocks noChangeAspect="1"/>
          </p:cNvPicPr>
          <p:nvPr/>
        </p:nvPicPr>
        <p:blipFill>
          <a:blip r:embed="rId5"/>
          <a:stretch>
            <a:fillRect/>
          </a:stretch>
        </p:blipFill>
        <p:spPr>
          <a:xfrm>
            <a:off x="7547125" y="3647113"/>
            <a:ext cx="1409286" cy="2117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a:stretch>
            <a:fillRect/>
          </a:stretch>
        </p:blipFill>
        <p:spPr>
          <a:xfrm rot="1053214">
            <a:off x="5361005" y="1456584"/>
            <a:ext cx="1185392" cy="1592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270EF99-6C22-4835-A3C7-66881934E0C2}"/>
              </a:ext>
            </a:extLst>
          </p:cNvPr>
          <p:cNvPicPr>
            <a:picLocks noChangeAspect="1"/>
          </p:cNvPicPr>
          <p:nvPr/>
        </p:nvPicPr>
        <p:blipFill>
          <a:blip r:embed="rId7">
            <a:clrChange>
              <a:clrFrom>
                <a:srgbClr val="F6F8F7"/>
              </a:clrFrom>
              <a:clrTo>
                <a:srgbClr val="F6F8F7">
                  <a:alpha val="0"/>
                </a:srgbClr>
              </a:clrTo>
            </a:clrChange>
            <a:extLst>
              <a:ext uri="{28A0092B-C50C-407E-A947-70E740481C1C}">
                <a14:useLocalDpi xmlns:a14="http://schemas.microsoft.com/office/drawing/2010/main" val="0"/>
              </a:ext>
            </a:extLst>
          </a:blip>
          <a:stretch>
            <a:fillRect/>
          </a:stretch>
        </p:blipFill>
        <p:spPr>
          <a:xfrm rot="1931599">
            <a:off x="7240690" y="1225935"/>
            <a:ext cx="1387515" cy="2393666"/>
          </a:xfrm>
          <a:prstGeom prst="rect">
            <a:avLst/>
          </a:prstGeom>
        </p:spPr>
      </p:pic>
    </p:spTree>
    <p:custDataLst>
      <p:tags r:id="rId1"/>
    </p:custDataLst>
    <p:extLst>
      <p:ext uri="{BB962C8B-B14F-4D97-AF65-F5344CB8AC3E}">
        <p14:creationId xmlns:p14="http://schemas.microsoft.com/office/powerpoint/2010/main" val="1329686534"/>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b">
            <a:normAutofit/>
          </a:bodyPr>
          <a:lstStyle/>
          <a:p>
            <a:r>
              <a:rPr lang="en-US" dirty="0">
                <a:effectLst>
                  <a:outerShdw blurRad="38100" dist="38100" dir="2700000" algn="tl">
                    <a:schemeClr val="tx1">
                      <a:alpha val="43000"/>
                    </a:schemeClr>
                  </a:outerShdw>
                </a:effectLst>
              </a:rPr>
              <a:t>Labor of Love</a:t>
            </a:r>
          </a:p>
        </p:txBody>
      </p:sp>
      <p:sp>
        <p:nvSpPr>
          <p:cNvPr id="2" name="Content Placeholder 1"/>
          <p:cNvSpPr>
            <a:spLocks noGrp="1"/>
          </p:cNvSpPr>
          <p:nvPr>
            <p:ph idx="1"/>
          </p:nvPr>
        </p:nvSpPr>
        <p:spPr/>
        <p:txBody>
          <a:bodyPr>
            <a:normAutofit fontScale="92500" lnSpcReduction="10000"/>
          </a:bodyPr>
          <a:lstStyle/>
          <a:p>
            <a:pPr marL="0" indent="0">
              <a:buNone/>
            </a:pPr>
            <a:r>
              <a:rPr lang="en-US" dirty="0"/>
              <a:t>Mission: Perform home repairs for individuals in Henderson County who own their home, but through circumstances beyond their control are unable to maintain them.</a:t>
            </a:r>
          </a:p>
          <a:p>
            <a:r>
              <a:rPr lang="en-US" dirty="0"/>
              <a:t>150+ projects a year</a:t>
            </a:r>
          </a:p>
          <a:p>
            <a:r>
              <a:rPr lang="en-US" dirty="0"/>
              <a:t>Thousands of Volunteer Hours</a:t>
            </a:r>
          </a:p>
          <a:p>
            <a:r>
              <a:rPr lang="en-US" dirty="0"/>
              <a:t>Wheel Chair Ramps</a:t>
            </a:r>
          </a:p>
          <a:p>
            <a:r>
              <a:rPr lang="en-US" dirty="0"/>
              <a:t>Repair Floors &amp; Roofs</a:t>
            </a:r>
          </a:p>
          <a:p>
            <a:r>
              <a:rPr lang="en-US" dirty="0"/>
              <a:t>Bathroom Repairs</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6482" y="2467169"/>
            <a:ext cx="2956103" cy="3400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6156F632-AE8A-4646-ABFB-FB9AD82339B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3176" y="4370061"/>
            <a:ext cx="1733306" cy="1733306"/>
          </a:xfrm>
          <a:prstGeom prst="rect">
            <a:avLst/>
          </a:prstGeom>
        </p:spPr>
      </p:pic>
    </p:spTree>
    <p:custDataLst>
      <p:tags r:id="rId1"/>
    </p:custDataLst>
    <p:extLst>
      <p:ext uri="{BB962C8B-B14F-4D97-AF65-F5344CB8AC3E}">
        <p14:creationId xmlns:p14="http://schemas.microsoft.com/office/powerpoint/2010/main" val="3602433542"/>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7D1D6B-824A-4167-BD2C-23E508202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3771" y="4284481"/>
            <a:ext cx="2543175" cy="1800225"/>
          </a:xfrm>
          <a:prstGeom prst="rect">
            <a:avLst/>
          </a:prstGeom>
        </p:spPr>
      </p:pic>
      <p:sp>
        <p:nvSpPr>
          <p:cNvPr id="3" name="Title 2"/>
          <p:cNvSpPr>
            <a:spLocks noGrp="1"/>
          </p:cNvSpPr>
          <p:nvPr>
            <p:ph type="title"/>
          </p:nvPr>
        </p:nvSpPr>
        <p:spPr/>
        <p:txBody>
          <a:bodyPr>
            <a:normAutofit fontScale="90000"/>
          </a:bodyPr>
          <a:lstStyle/>
          <a:p>
            <a:r>
              <a:rPr lang="en-US"/>
              <a:t>Lila Lane Outreach</a:t>
            </a:r>
            <a:endParaRPr lang="en-US" dirty="0"/>
          </a:p>
        </p:txBody>
      </p:sp>
      <p:sp>
        <p:nvSpPr>
          <p:cNvPr id="4" name="Content Placeholder 3"/>
          <p:cNvSpPr>
            <a:spLocks noGrp="1"/>
          </p:cNvSpPr>
          <p:nvPr>
            <p:ph idx="1"/>
          </p:nvPr>
        </p:nvSpPr>
        <p:spPr/>
        <p:txBody>
          <a:bodyPr>
            <a:normAutofit/>
          </a:bodyPr>
          <a:lstStyle/>
          <a:p>
            <a:r>
              <a:rPr lang="en-US" sz="2400" dirty="0"/>
              <a:t>Mission: Faith based treatment &amp; recovery services for men only</a:t>
            </a:r>
          </a:p>
          <a:p>
            <a:r>
              <a:rPr lang="en-US" sz="2400" dirty="0"/>
              <a:t>Residential facility</a:t>
            </a:r>
          </a:p>
          <a:p>
            <a:r>
              <a:rPr lang="en-US" sz="2400" dirty="0"/>
              <a:t>Onsite counseling</a:t>
            </a:r>
          </a:p>
          <a:p>
            <a:r>
              <a:rPr lang="en-US" sz="2400" dirty="0"/>
              <a:t>Employee placement assistance</a:t>
            </a:r>
          </a:p>
          <a:p>
            <a:endParaRPr lang="en-US" sz="2400" dirty="0"/>
          </a:p>
          <a:p>
            <a:endParaRPr lang="en-US" sz="2400" dirty="0"/>
          </a:p>
        </p:txBody>
      </p:sp>
      <p:pic>
        <p:nvPicPr>
          <p:cNvPr id="2" name="Picture 1"/>
          <p:cNvPicPr>
            <a:picLocks noChangeAspect="1"/>
          </p:cNvPicPr>
          <p:nvPr/>
        </p:nvPicPr>
        <p:blipFill>
          <a:blip r:embed="rId5"/>
          <a:stretch>
            <a:fillRect/>
          </a:stretch>
        </p:blipFill>
        <p:spPr>
          <a:xfrm>
            <a:off x="5332465" y="2304661"/>
            <a:ext cx="3336478" cy="2188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981664660"/>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Boy Scouts of America – Troop 11</a:t>
            </a:r>
          </a:p>
        </p:txBody>
      </p:sp>
      <p:pic>
        <p:nvPicPr>
          <p:cNvPr id="9" name="Picture 8"/>
          <p:cNvPicPr>
            <a:picLocks noChangeAspect="1"/>
          </p:cNvPicPr>
          <p:nvPr/>
        </p:nvPicPr>
        <p:blipFill>
          <a:blip r:embed="rId4"/>
          <a:stretch>
            <a:fillRect/>
          </a:stretch>
        </p:blipFill>
        <p:spPr>
          <a:xfrm>
            <a:off x="2148411" y="4062078"/>
            <a:ext cx="1720618" cy="1686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5"/>
          <a:stretch>
            <a:fillRect/>
          </a:stretch>
        </p:blipFill>
        <p:spPr>
          <a:xfrm>
            <a:off x="2148411" y="1345136"/>
            <a:ext cx="3595338" cy="2289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6"/>
          <a:stretch>
            <a:fillRect/>
          </a:stretch>
        </p:blipFill>
        <p:spPr>
          <a:xfrm>
            <a:off x="4232477" y="3741122"/>
            <a:ext cx="3787422"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6C1FBB7D-F8F8-411B-8C48-F30B38D5ACBC}"/>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6935" y="2311074"/>
            <a:ext cx="2147254" cy="3060979"/>
          </a:xfrm>
          <a:prstGeom prst="rect">
            <a:avLst/>
          </a:prstGeom>
        </p:spPr>
      </p:pic>
      <p:pic>
        <p:nvPicPr>
          <p:cNvPr id="8" name="Picture 7">
            <a:extLst>
              <a:ext uri="{FF2B5EF4-FFF2-40B4-BE49-F238E27FC236}">
                <a16:creationId xmlns:a16="http://schemas.microsoft.com/office/drawing/2014/main" id="{E8281418-719A-438C-8FEB-060C90F47CE7}"/>
              </a:ext>
            </a:extLst>
          </p:cNvPr>
          <p:cNvPicPr>
            <a:picLocks noChangeAspect="1"/>
          </p:cNvPicPr>
          <p:nvPr/>
        </p:nvPicPr>
        <p:blipFill rotWithShape="1">
          <a:blip r:embed="rId8">
            <a:extLst>
              <a:ext uri="{28A0092B-C50C-407E-A947-70E740481C1C}">
                <a14:useLocalDpi xmlns:a14="http://schemas.microsoft.com/office/drawing/2010/main" val="0"/>
              </a:ext>
            </a:extLst>
          </a:blip>
          <a:srcRect l="13691"/>
          <a:stretch/>
        </p:blipFill>
        <p:spPr>
          <a:xfrm>
            <a:off x="6270171" y="1565829"/>
            <a:ext cx="2129226" cy="1847850"/>
          </a:xfrm>
          <a:prstGeom prst="rect">
            <a:avLst/>
          </a:prstGeom>
        </p:spPr>
      </p:pic>
    </p:spTree>
    <p:custDataLst>
      <p:tags r:id="rId1"/>
    </p:custDataLst>
    <p:extLst>
      <p:ext uri="{BB962C8B-B14F-4D97-AF65-F5344CB8AC3E}">
        <p14:creationId xmlns:p14="http://schemas.microsoft.com/office/powerpoint/2010/main" val="3098085958"/>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12.xml><?xml version="1.0" encoding="utf-8"?>
<p:tagLst xmlns:a="http://schemas.openxmlformats.org/drawingml/2006/main" xmlns:r="http://schemas.openxmlformats.org/officeDocument/2006/relationships" xmlns:p="http://schemas.openxmlformats.org/presentationml/2006/main">
  <p:tag name="TIMING" val="|0.6"/>
</p:tagLst>
</file>

<file path=ppt/tags/tag13.xml><?xml version="1.0" encoding="utf-8"?>
<p:tagLst xmlns:a="http://schemas.openxmlformats.org/drawingml/2006/main" xmlns:r="http://schemas.openxmlformats.org/officeDocument/2006/relationships" xmlns:p="http://schemas.openxmlformats.org/presentationml/2006/main">
  <p:tag name="TIMING" val="|0.6"/>
</p:tagLst>
</file>

<file path=ppt/tags/tag14.xml><?xml version="1.0" encoding="utf-8"?>
<p:tagLst xmlns:a="http://schemas.openxmlformats.org/drawingml/2006/main" xmlns:r="http://schemas.openxmlformats.org/officeDocument/2006/relationships" xmlns:p="http://schemas.openxmlformats.org/presentationml/2006/main">
  <p:tag name="TIMING" val="|0.6"/>
</p:tagLst>
</file>

<file path=ppt/tags/tag15.xml><?xml version="1.0" encoding="utf-8"?>
<p:tagLst xmlns:a="http://schemas.openxmlformats.org/drawingml/2006/main" xmlns:r="http://schemas.openxmlformats.org/officeDocument/2006/relationships" xmlns:p="http://schemas.openxmlformats.org/presentationml/2006/main">
  <p:tag name="TIMING" val="|0.7"/>
</p:tagLst>
</file>

<file path=ppt/tags/tag16.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1.6"/>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0.3"/>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4"/>
</p:tagLst>
</file>

<file path=ppt/tags/tag8.xml><?xml version="1.0" encoding="utf-8"?>
<p:tagLst xmlns:a="http://schemas.openxmlformats.org/drawingml/2006/main" xmlns:r="http://schemas.openxmlformats.org/officeDocument/2006/relationships" xmlns:p="http://schemas.openxmlformats.org/presentationml/2006/main">
  <p:tag name="TIMING" val="|0.6"/>
</p:tagLst>
</file>

<file path=ppt/tags/tag9.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435D45A-E2C9-440B-A1CB-883FD6897B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TM16401371[[fn=Atlas]]</Template>
  <TotalTime>0</TotalTime>
  <Words>1563</Words>
  <Application>Microsoft Office PowerPoint</Application>
  <PresentationFormat>On-screen Show (4:3)</PresentationFormat>
  <Paragraphs>193</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Calibri Light</vt:lpstr>
      <vt:lpstr>Rockwell</vt:lpstr>
      <vt:lpstr>Wingdings</vt:lpstr>
      <vt:lpstr>Atlas</vt:lpstr>
      <vt:lpstr>PowerPoint Presentation</vt:lpstr>
      <vt:lpstr>Heroes at Home</vt:lpstr>
      <vt:lpstr>HC HELP Center</vt:lpstr>
      <vt:lpstr>CASA of Trinity Valley</vt:lpstr>
      <vt:lpstr>East Texas Council on Alcoholism &amp; Drug Abuse</vt:lpstr>
      <vt:lpstr>East Texas Arboretum</vt:lpstr>
      <vt:lpstr>Labor of Love</vt:lpstr>
      <vt:lpstr>Lila Lane Outreach</vt:lpstr>
      <vt:lpstr>Boy Scouts of America – Troop 11</vt:lpstr>
      <vt:lpstr>Alzheimer’s Coalition of Henderson County</vt:lpstr>
      <vt:lpstr>American Red Cross</vt:lpstr>
      <vt:lpstr>Meals on Wheels</vt:lpstr>
      <vt:lpstr>East Texas Crisis Center, Inc.</vt:lpstr>
      <vt:lpstr>Disciples Clinic of Athens, Texas</vt:lpstr>
      <vt:lpstr>Family Peace Project</vt:lpstr>
      <vt:lpstr>Henderson County 4-H</vt:lpstr>
      <vt:lpstr>Library at Cedar Creek Lake</vt:lpstr>
      <vt:lpstr>PowerPoint Presentation</vt:lpstr>
    </vt:vector>
  </TitlesOfParts>
  <Company>Caterpillar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J Ickes</dc:creator>
  <cp:keywords/>
  <cp:lastModifiedBy>Mary Waddell</cp:lastModifiedBy>
  <cp:revision>20</cp:revision>
  <dcterms:created xsi:type="dcterms:W3CDTF">2017-07-17T20:23:07Z</dcterms:created>
  <dcterms:modified xsi:type="dcterms:W3CDTF">2018-08-10T01:28:26Z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TC040144209991</vt:lpwstr>
  </property>
  <property fmtid="{D5CDD505-2E9C-101B-9397-08002B2CF9AE}" pid="3" name="MSIP_Label_fb5e2db6-eecf-4aa2-8fc3-174bf94bce19_Enabled">
    <vt:lpwstr>True</vt:lpwstr>
  </property>
  <property fmtid="{D5CDD505-2E9C-101B-9397-08002B2CF9AE}" pid="4" name="MSIP_Label_fb5e2db6-eecf-4aa2-8fc3-174bf94bce19_SiteId">
    <vt:lpwstr>ceb177bf-013b-49ab-8a9c-4abce32afc1e</vt:lpwstr>
  </property>
  <property fmtid="{D5CDD505-2E9C-101B-9397-08002B2CF9AE}" pid="5" name="MSIP_Label_fb5e2db6-eecf-4aa2-8fc3-174bf94bce19_Ref">
    <vt:lpwstr>https://api.informationprotection.azure.com/api/ceb177bf-013b-49ab-8a9c-4abce32afc1e</vt:lpwstr>
  </property>
  <property fmtid="{D5CDD505-2E9C-101B-9397-08002B2CF9AE}" pid="6" name="MSIP_Label_fb5e2db6-eecf-4aa2-8fc3-174bf94bce19_SetDate">
    <vt:lpwstr>2018-07-23T12:25:06.7423510-05:00</vt:lpwstr>
  </property>
  <property fmtid="{D5CDD505-2E9C-101B-9397-08002B2CF9AE}" pid="7" name="MSIP_Label_fb5e2db6-eecf-4aa2-8fc3-174bf94bce19_Name">
    <vt:lpwstr>Cat Confidential Green</vt:lpwstr>
  </property>
  <property fmtid="{D5CDD505-2E9C-101B-9397-08002B2CF9AE}" pid="8" name="MSIP_Label_fb5e2db6-eecf-4aa2-8fc3-174bf94bce19_Application">
    <vt:lpwstr>Microsoft Azure Information Protection</vt:lpwstr>
  </property>
  <property fmtid="{D5CDD505-2E9C-101B-9397-08002B2CF9AE}" pid="9" name="MSIP_Label_fb5e2db6-eecf-4aa2-8fc3-174bf94bce19_Extended_MSFT_Method">
    <vt:lpwstr>Automatic</vt:lpwstr>
  </property>
  <property fmtid="{D5CDD505-2E9C-101B-9397-08002B2CF9AE}" pid="10" name="Sensitivity">
    <vt:lpwstr>Cat Confidential Green</vt:lpwstr>
  </property>
</Properties>
</file>